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F1C5A6-A3EE-4F72-AFDB-7344AE68F89F}">
  <a:tblStyle styleId="{78F1C5A6-A3EE-4F72-AFDB-7344AE68F8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05"/>
    <p:restoredTop sz="94666"/>
  </p:normalViewPr>
  <p:slideViewPr>
    <p:cSldViewPr snapToGrid="0">
      <p:cViewPr>
        <p:scale>
          <a:sx n="74" d="100"/>
          <a:sy n="74" d="100"/>
        </p:scale>
        <p:origin x="2008" y="1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06806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c1a259c6a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5c1a259c6a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142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1a259c6a_2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5c1a259c6a_2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9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c1a259c6a_2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5c1a259c6a_2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07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c1a259c6a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5c1a259c6a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703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c1a259c6a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5c1a259c6a_2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83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c1a259c6a_2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5c1a259c6a_2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960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c1a259c6a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5c1a259c6a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9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1a259c6a_2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5c1a259c6a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643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c1a259c6a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5c1a259c6a_2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59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1a259c6a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0" name="Google Shape;410;g5c1a259c6a_2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835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c1a259c6a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g5c1a259c6a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2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1a259c6a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5c1a259c6a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7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c1a259c6a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5c1a259c6a_2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002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c1a259c6a_2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c1a259c6a_2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571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c1a259c6a_2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5c1a259c6a_2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720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c1a259c6a_2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g5c1a259c6a_2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314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c1a259c6a_2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5c1a259c6a_2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c1a259c6a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5c1a259c6a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6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1a259c6a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5c1a259c6a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CN"/>
              <a:t>Cyborg aims to be the lifecycle management for accelerators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05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c1a259c6a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5c1a259c6a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78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1a259c6a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5c1a259c6a_2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0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c1a259c6a_2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5c1a259c6a_2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1a259c6a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c1a259c6a_2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646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Google Shape;65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" name="Google Shape;72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3" name="Google Shape;73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2" name="Google Shape;82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731332" y="57162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9504" y="57162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openstack/cyborg/blob/master/cyborg/accelerator/drivers/generic_driver.py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s://github.com/openstack/cyborg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CN" sz="3200"/>
              <a:t>OpenStack Cyborg Work Update</a:t>
            </a:r>
            <a:endParaRPr sz="3200"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CN"/>
              <a:t>Yikun Jiang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(Diversity)</a:t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5" name="Google Shape;225;p34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37790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67508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8" name="Google Shape;22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3078" y="2048867"/>
            <a:ext cx="743497" cy="121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975" y="1886714"/>
            <a:ext cx="1549744" cy="154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4846" y="1888104"/>
            <a:ext cx="1613100" cy="154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0720" y="1854139"/>
            <a:ext cx="680178" cy="180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42650" y="1800851"/>
            <a:ext cx="799676" cy="185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05500" y="1840045"/>
            <a:ext cx="1737150" cy="169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869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2018.02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33840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2018.08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63558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2019.04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6451" y="2150365"/>
            <a:ext cx="1641443" cy="140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13699"/>
          <a:stretch/>
        </p:blipFill>
        <p:spPr>
          <a:xfrm>
            <a:off x="580726" y="2127478"/>
            <a:ext cx="1645299" cy="1469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(Maturity)</a:t>
            </a:r>
            <a:endParaRPr/>
          </a:p>
        </p:txBody>
      </p:sp>
      <p:cxnSp>
        <p:nvCxnSpPr>
          <p:cNvPr id="244" name="Google Shape;244;p35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35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" name="Google Shape;246;p35"/>
          <p:cNvSpPr txBox="1"/>
          <p:nvPr/>
        </p:nvSpPr>
        <p:spPr>
          <a:xfrm>
            <a:off x="869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 2018.02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" name="Google Shape;247;p35"/>
          <p:cNvCxnSpPr/>
          <p:nvPr/>
        </p:nvCxnSpPr>
        <p:spPr>
          <a:xfrm>
            <a:off x="37790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35"/>
          <p:cNvSpPr txBox="1"/>
          <p:nvPr/>
        </p:nvSpPr>
        <p:spPr>
          <a:xfrm>
            <a:off x="33840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2018.08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p35"/>
          <p:cNvCxnSpPr/>
          <p:nvPr/>
        </p:nvCxnSpPr>
        <p:spPr>
          <a:xfrm>
            <a:off x="67508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35"/>
          <p:cNvSpPr txBox="1"/>
          <p:nvPr/>
        </p:nvSpPr>
        <p:spPr>
          <a:xfrm>
            <a:off x="63558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2019.04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620846" y="2449494"/>
            <a:ext cx="681727" cy="270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5"/>
          <p:cNvSpPr/>
          <p:nvPr/>
        </p:nvSpPr>
        <p:spPr>
          <a:xfrm>
            <a:off x="2996451" y="2449494"/>
            <a:ext cx="721800" cy="25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8692" y="2243057"/>
            <a:ext cx="1600561" cy="142328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5"/>
          <p:cNvSpPr/>
          <p:nvPr/>
        </p:nvSpPr>
        <p:spPr>
          <a:xfrm>
            <a:off x="5988692" y="2578344"/>
            <a:ext cx="721800" cy="25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(Arch Evolution)</a:t>
            </a:r>
            <a:endParaRPr/>
          </a:p>
        </p:txBody>
      </p:sp>
      <p:cxnSp>
        <p:nvCxnSpPr>
          <p:cNvPr id="260" name="Google Shape;260;p36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1" name="Google Shape;261;p36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2" name="Google Shape;262;p36"/>
          <p:cNvSpPr txBox="1"/>
          <p:nvPr/>
        </p:nvSpPr>
        <p:spPr>
          <a:xfrm>
            <a:off x="869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2017.09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6"/>
          <p:cNvCxnSpPr/>
          <p:nvPr/>
        </p:nvCxnSpPr>
        <p:spPr>
          <a:xfrm>
            <a:off x="42362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4" name="Google Shape;264;p36"/>
          <p:cNvSpPr txBox="1"/>
          <p:nvPr/>
        </p:nvSpPr>
        <p:spPr>
          <a:xfrm>
            <a:off x="38412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36"/>
          <p:cNvCxnSpPr/>
          <p:nvPr/>
        </p:nvCxnSpPr>
        <p:spPr>
          <a:xfrm>
            <a:off x="72842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6" name="Google Shape;266;p36"/>
          <p:cNvSpPr txBox="1"/>
          <p:nvPr/>
        </p:nvSpPr>
        <p:spPr>
          <a:xfrm>
            <a:off x="68892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2019.04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0774" y="2184350"/>
            <a:ext cx="2594775" cy="14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9575" y="2265000"/>
            <a:ext cx="3049950" cy="13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https://lh3.googleusercontent.com/MhXetmz3v3OXv0LIASUdrMoK1mGy_N2-iT_N8Y_Q1a6aosY6c3-9eoMsyBz-Aa8nvXbJZCZL5eqG31mDd2kFtzHJaMSyAblhHyJWEZRbNPCVkaW0i8X_TwQihg47OpM5K6Dj9QJXmP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5" y="2414353"/>
            <a:ext cx="2549926" cy="107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4106465" y="1842034"/>
            <a:ext cx="1027568" cy="2572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7"/>
          <p:cNvSpPr/>
          <p:nvPr/>
        </p:nvSpPr>
        <p:spPr>
          <a:xfrm>
            <a:off x="3857313" y="2341330"/>
            <a:ext cx="1526030" cy="2572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cyborg-conductor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/>
          <p:nvPr/>
        </p:nvSpPr>
        <p:spPr>
          <a:xfrm>
            <a:off x="3857313" y="2801571"/>
            <a:ext cx="1526030" cy="2572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7"/>
          <p:cNvSpPr/>
          <p:nvPr/>
        </p:nvSpPr>
        <p:spPr>
          <a:xfrm>
            <a:off x="2436604" y="3470733"/>
            <a:ext cx="859130" cy="410534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SPDK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7"/>
          <p:cNvSpPr/>
          <p:nvPr/>
        </p:nvSpPr>
        <p:spPr>
          <a:xfrm>
            <a:off x="3620886" y="3470733"/>
            <a:ext cx="859130" cy="38798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7"/>
          <p:cNvSpPr/>
          <p:nvPr/>
        </p:nvSpPr>
        <p:spPr>
          <a:xfrm>
            <a:off x="4810856" y="3470733"/>
            <a:ext cx="859130" cy="38798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7"/>
          <p:cNvSpPr/>
          <p:nvPr/>
        </p:nvSpPr>
        <p:spPr>
          <a:xfrm>
            <a:off x="2436604" y="4120391"/>
            <a:ext cx="859130" cy="41858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NVMe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7"/>
          <p:cNvSpPr/>
          <p:nvPr/>
        </p:nvSpPr>
        <p:spPr>
          <a:xfrm>
            <a:off x="4810856" y="4120391"/>
            <a:ext cx="859130" cy="41858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7"/>
          <p:cNvSpPr/>
          <p:nvPr/>
        </p:nvSpPr>
        <p:spPr>
          <a:xfrm>
            <a:off x="3620886" y="4120391"/>
            <a:ext cx="859130" cy="41858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FPGA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37"/>
          <p:cNvCxnSpPr>
            <a:stCxn id="274" idx="2"/>
            <a:endCxn id="275" idx="0"/>
          </p:cNvCxnSpPr>
          <p:nvPr/>
        </p:nvCxnSpPr>
        <p:spPr>
          <a:xfrm>
            <a:off x="4620249" y="2099256"/>
            <a:ext cx="0" cy="2421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4" name="Google Shape;284;p37"/>
          <p:cNvCxnSpPr>
            <a:stCxn id="275" idx="2"/>
            <a:endCxn id="276" idx="0"/>
          </p:cNvCxnSpPr>
          <p:nvPr/>
        </p:nvCxnSpPr>
        <p:spPr>
          <a:xfrm>
            <a:off x="4620328" y="2598552"/>
            <a:ext cx="0" cy="2031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5" name="Google Shape;285;p37"/>
          <p:cNvCxnSpPr>
            <a:stCxn id="276" idx="2"/>
            <a:endCxn id="278" idx="0"/>
          </p:cNvCxnSpPr>
          <p:nvPr/>
        </p:nvCxnSpPr>
        <p:spPr>
          <a:xfrm flipH="1">
            <a:off x="4050328" y="3058793"/>
            <a:ext cx="570000" cy="4119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37"/>
          <p:cNvSpPr/>
          <p:nvPr/>
        </p:nvSpPr>
        <p:spPr>
          <a:xfrm>
            <a:off x="5716670" y="2262660"/>
            <a:ext cx="934014" cy="414562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cyborg-db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37"/>
          <p:cNvCxnSpPr>
            <a:stCxn id="275" idx="3"/>
            <a:endCxn id="286" idx="2"/>
          </p:cNvCxnSpPr>
          <p:nvPr/>
        </p:nvCxnSpPr>
        <p:spPr>
          <a:xfrm>
            <a:off x="5383343" y="2469941"/>
            <a:ext cx="3333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8" name="Google Shape;288;p37"/>
          <p:cNvCxnSpPr>
            <a:stCxn id="277" idx="0"/>
            <a:endCxn id="276" idx="2"/>
          </p:cNvCxnSpPr>
          <p:nvPr/>
        </p:nvCxnSpPr>
        <p:spPr>
          <a:xfrm rot="10800000" flipH="1">
            <a:off x="2866169" y="3058833"/>
            <a:ext cx="1754100" cy="4119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37"/>
          <p:cNvCxnSpPr>
            <a:stCxn id="279" idx="0"/>
          </p:cNvCxnSpPr>
          <p:nvPr/>
        </p:nvCxnSpPr>
        <p:spPr>
          <a:xfrm rot="10800000">
            <a:off x="4605021" y="3058833"/>
            <a:ext cx="635400" cy="4119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0" name="Google Shape;290;p37"/>
          <p:cNvCxnSpPr>
            <a:stCxn id="280" idx="0"/>
            <a:endCxn id="277" idx="2"/>
          </p:cNvCxnSpPr>
          <p:nvPr/>
        </p:nvCxnSpPr>
        <p:spPr>
          <a:xfrm rot="10800000">
            <a:off x="2866169" y="3881291"/>
            <a:ext cx="0" cy="2391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1" name="Google Shape;291;p37"/>
          <p:cNvCxnSpPr>
            <a:stCxn id="282" idx="0"/>
            <a:endCxn id="278" idx="2"/>
          </p:cNvCxnSpPr>
          <p:nvPr/>
        </p:nvCxnSpPr>
        <p:spPr>
          <a:xfrm rot="10800000">
            <a:off x="4050451" y="3858791"/>
            <a:ext cx="0" cy="2616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37"/>
          <p:cNvCxnSpPr>
            <a:stCxn id="281" idx="0"/>
            <a:endCxn id="279" idx="2"/>
          </p:cNvCxnSpPr>
          <p:nvPr/>
        </p:nvCxnSpPr>
        <p:spPr>
          <a:xfrm rot="10800000">
            <a:off x="5240421" y="3858791"/>
            <a:ext cx="0" cy="2616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3" name="Google Shape;293;p37"/>
          <p:cNvSpPr txBox="1"/>
          <p:nvPr/>
        </p:nvSpPr>
        <p:spPr>
          <a:xfrm>
            <a:off x="2300096" y="2343366"/>
            <a:ext cx="1181161" cy="25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2306987" y="2809685"/>
            <a:ext cx="1480875" cy="20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Node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37"/>
          <p:cNvCxnSpPr/>
          <p:nvPr/>
        </p:nvCxnSpPr>
        <p:spPr>
          <a:xfrm>
            <a:off x="2355473" y="2741285"/>
            <a:ext cx="4652387" cy="2221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96" name="Google Shape;296;p37"/>
          <p:cNvSpPr/>
          <p:nvPr/>
        </p:nvSpPr>
        <p:spPr>
          <a:xfrm>
            <a:off x="2588592" y="1842399"/>
            <a:ext cx="1027568" cy="257222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7"/>
          <p:cNvCxnSpPr>
            <a:stCxn id="296" idx="3"/>
            <a:endCxn id="274" idx="1"/>
          </p:cNvCxnSpPr>
          <p:nvPr/>
        </p:nvCxnSpPr>
        <p:spPr>
          <a:xfrm rot="10800000" flipH="1">
            <a:off x="3616160" y="1970710"/>
            <a:ext cx="490200" cy="3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8" name="Google Shape;298;p37"/>
          <p:cNvSpPr txBox="1">
            <a:spLocks noGrp="1"/>
          </p:cNvSpPr>
          <p:nvPr>
            <p:ph type="title"/>
          </p:nvPr>
        </p:nvSpPr>
        <p:spPr>
          <a:xfrm>
            <a:off x="742062" y="588939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/>
              <a:t>Cyborg arch overview</a:t>
            </a:r>
            <a:endParaRPr/>
          </a:p>
        </p:txBody>
      </p:sp>
      <p:sp>
        <p:nvSpPr>
          <p:cNvPr id="299" name="Google Shape;299;p37"/>
          <p:cNvSpPr/>
          <p:nvPr/>
        </p:nvSpPr>
        <p:spPr>
          <a:xfrm>
            <a:off x="6026810" y="3470733"/>
            <a:ext cx="859130" cy="38798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AICHIP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6026810" y="4120391"/>
            <a:ext cx="859130" cy="418589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AICHIP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37"/>
          <p:cNvCxnSpPr>
            <a:stCxn id="300" idx="0"/>
            <a:endCxn id="299" idx="2"/>
          </p:cNvCxnSpPr>
          <p:nvPr/>
        </p:nvCxnSpPr>
        <p:spPr>
          <a:xfrm rot="10800000">
            <a:off x="6456375" y="3858791"/>
            <a:ext cx="0" cy="2616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37"/>
          <p:cNvCxnSpPr>
            <a:stCxn id="276" idx="2"/>
            <a:endCxn id="299" idx="0"/>
          </p:cNvCxnSpPr>
          <p:nvPr/>
        </p:nvCxnSpPr>
        <p:spPr>
          <a:xfrm>
            <a:off x="4620328" y="3058793"/>
            <a:ext cx="1836000" cy="41190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" name="Google Shape;307;p38"/>
          <p:cNvGrpSpPr/>
          <p:nvPr/>
        </p:nvGrpSpPr>
        <p:grpSpPr>
          <a:xfrm>
            <a:off x="1559865" y="1798967"/>
            <a:ext cx="5669610" cy="1210932"/>
            <a:chOff x="-76265" y="2432904"/>
            <a:chExt cx="7665145" cy="1989991"/>
          </a:xfrm>
        </p:grpSpPr>
        <p:sp>
          <p:nvSpPr>
            <p:cNvPr id="308" name="Google Shape;308;p38"/>
            <p:cNvSpPr/>
            <p:nvPr/>
          </p:nvSpPr>
          <p:spPr>
            <a:xfrm>
              <a:off x="1754738" y="2869274"/>
              <a:ext cx="4076565" cy="112707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3858376" y="3098669"/>
              <a:ext cx="1767415" cy="680225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2019977" y="3090703"/>
              <a:ext cx="1767415" cy="680225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1" name="Google Shape;311;p38"/>
            <p:cNvGrpSpPr/>
            <p:nvPr/>
          </p:nvGrpSpPr>
          <p:grpSpPr>
            <a:xfrm>
              <a:off x="2255347" y="3245227"/>
              <a:ext cx="1270773" cy="332015"/>
              <a:chOff x="3837214" y="4637314"/>
              <a:chExt cx="1270773" cy="332015"/>
            </a:xfrm>
          </p:grpSpPr>
          <p:sp>
            <p:nvSpPr>
              <p:cNvPr id="312" name="Google Shape;312;p38"/>
              <p:cNvSpPr/>
              <p:nvPr/>
            </p:nvSpPr>
            <p:spPr>
              <a:xfrm>
                <a:off x="3837214" y="4637314"/>
                <a:ext cx="375557" cy="326572"/>
              </a:xfrm>
              <a:prstGeom prst="rect">
                <a:avLst/>
              </a:prstGeom>
              <a:solidFill>
                <a:srgbClr val="FFF0EC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38"/>
              <p:cNvSpPr/>
              <p:nvPr/>
            </p:nvSpPr>
            <p:spPr>
              <a:xfrm>
                <a:off x="4732430" y="4642757"/>
                <a:ext cx="375557" cy="326572"/>
              </a:xfrm>
              <a:prstGeom prst="rect">
                <a:avLst/>
              </a:prstGeom>
              <a:solidFill>
                <a:srgbClr val="FFF0EC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4" name="Google Shape;314;p38"/>
            <p:cNvGrpSpPr/>
            <p:nvPr/>
          </p:nvGrpSpPr>
          <p:grpSpPr>
            <a:xfrm>
              <a:off x="4045779" y="3245227"/>
              <a:ext cx="1270773" cy="332015"/>
              <a:chOff x="3837214" y="4637314"/>
              <a:chExt cx="1270773" cy="332015"/>
            </a:xfrm>
          </p:grpSpPr>
          <p:sp>
            <p:nvSpPr>
              <p:cNvPr id="315" name="Google Shape;315;p38"/>
              <p:cNvSpPr/>
              <p:nvPr/>
            </p:nvSpPr>
            <p:spPr>
              <a:xfrm>
                <a:off x="3837214" y="4637314"/>
                <a:ext cx="375557" cy="326572"/>
              </a:xfrm>
              <a:prstGeom prst="rect">
                <a:avLst/>
              </a:prstGeom>
              <a:solidFill>
                <a:srgbClr val="FFF0EC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38"/>
              <p:cNvSpPr/>
              <p:nvPr/>
            </p:nvSpPr>
            <p:spPr>
              <a:xfrm>
                <a:off x="4732430" y="4642757"/>
                <a:ext cx="375557" cy="326572"/>
              </a:xfrm>
              <a:prstGeom prst="rect">
                <a:avLst/>
              </a:prstGeom>
              <a:solidFill>
                <a:srgbClr val="FFF0EC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7" name="Google Shape;317;p38"/>
            <p:cNvSpPr/>
            <p:nvPr/>
          </p:nvSpPr>
          <p:spPr>
            <a:xfrm>
              <a:off x="2019977" y="2655805"/>
              <a:ext cx="524107" cy="213467"/>
            </a:xfrm>
            <a:prstGeom prst="rect">
              <a:avLst/>
            </a:prstGeom>
            <a:solidFill>
              <a:srgbClr val="C2CFF2"/>
            </a:solidFill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AFBFB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8" name="Google Shape;318;p38"/>
            <p:cNvGrpSpPr/>
            <p:nvPr/>
          </p:nvGrpSpPr>
          <p:grpSpPr>
            <a:xfrm>
              <a:off x="2809323" y="2579137"/>
              <a:ext cx="904511" cy="290133"/>
              <a:chOff x="4470377" y="3971225"/>
              <a:chExt cx="904511" cy="290133"/>
            </a:xfrm>
          </p:grpSpPr>
          <p:sp>
            <p:nvSpPr>
              <p:cNvPr id="319" name="Google Shape;319;p38"/>
              <p:cNvSpPr/>
              <p:nvPr/>
            </p:nvSpPr>
            <p:spPr>
              <a:xfrm>
                <a:off x="4470377" y="3971227"/>
                <a:ext cx="262054" cy="290131"/>
              </a:xfrm>
              <a:prstGeom prst="rect">
                <a:avLst/>
              </a:prstGeom>
              <a:solidFill>
                <a:srgbClr val="FEDBC8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78FEDD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38"/>
              <p:cNvSpPr/>
              <p:nvPr/>
            </p:nvSpPr>
            <p:spPr>
              <a:xfrm>
                <a:off x="5112834" y="3971225"/>
                <a:ext cx="262054" cy="290131"/>
              </a:xfrm>
              <a:prstGeom prst="rect">
                <a:avLst/>
              </a:prstGeom>
              <a:solidFill>
                <a:srgbClr val="FEDBC8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1" name="Google Shape;321;p38"/>
            <p:cNvGrpSpPr/>
            <p:nvPr/>
          </p:nvGrpSpPr>
          <p:grpSpPr>
            <a:xfrm>
              <a:off x="4173424" y="2579137"/>
              <a:ext cx="904511" cy="290133"/>
              <a:chOff x="4470377" y="3971225"/>
              <a:chExt cx="904511" cy="290133"/>
            </a:xfrm>
          </p:grpSpPr>
          <p:sp>
            <p:nvSpPr>
              <p:cNvPr id="322" name="Google Shape;322;p38"/>
              <p:cNvSpPr/>
              <p:nvPr/>
            </p:nvSpPr>
            <p:spPr>
              <a:xfrm>
                <a:off x="4470377" y="3971227"/>
                <a:ext cx="262054" cy="290131"/>
              </a:xfrm>
              <a:prstGeom prst="rect">
                <a:avLst/>
              </a:prstGeom>
              <a:solidFill>
                <a:srgbClr val="FEDBC8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38"/>
              <p:cNvSpPr/>
              <p:nvPr/>
            </p:nvSpPr>
            <p:spPr>
              <a:xfrm>
                <a:off x="5112834" y="3971225"/>
                <a:ext cx="262054" cy="290131"/>
              </a:xfrm>
              <a:prstGeom prst="rect">
                <a:avLst/>
              </a:prstGeom>
              <a:solidFill>
                <a:srgbClr val="FEDBC8"/>
              </a:solidFill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24" name="Google Shape;324;p38"/>
            <p:cNvSpPr txBox="1"/>
            <p:nvPr/>
          </p:nvSpPr>
          <p:spPr>
            <a:xfrm>
              <a:off x="3375375" y="4021227"/>
              <a:ext cx="785293" cy="4016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Device</a:t>
              </a:r>
              <a:endParaRPr/>
            </a:p>
          </p:txBody>
        </p:sp>
        <p:sp>
          <p:nvSpPr>
            <p:cNvPr id="325" name="Google Shape;325;p38"/>
            <p:cNvSpPr txBox="1"/>
            <p:nvPr/>
          </p:nvSpPr>
          <p:spPr>
            <a:xfrm>
              <a:off x="186738" y="3227513"/>
              <a:ext cx="1221568" cy="34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Accelerators</a:t>
              </a:r>
              <a:endParaRPr/>
            </a:p>
          </p:txBody>
        </p:sp>
        <p:cxnSp>
          <p:nvCxnSpPr>
            <p:cNvPr id="326" name="Google Shape;326;p38"/>
            <p:cNvCxnSpPr/>
            <p:nvPr/>
          </p:nvCxnSpPr>
          <p:spPr>
            <a:xfrm rot="10800000">
              <a:off x="1413329" y="3408513"/>
              <a:ext cx="76578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sp>
          <p:nvSpPr>
            <p:cNvPr id="327" name="Google Shape;327;p38"/>
            <p:cNvSpPr txBox="1"/>
            <p:nvPr/>
          </p:nvSpPr>
          <p:spPr>
            <a:xfrm>
              <a:off x="6098660" y="2432904"/>
              <a:ext cx="1490220" cy="34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Attach Handles</a:t>
              </a:r>
              <a:endParaRPr/>
            </a:p>
          </p:txBody>
        </p:sp>
        <p:cxnSp>
          <p:nvCxnSpPr>
            <p:cNvPr id="328" name="Google Shape;328;p38"/>
            <p:cNvCxnSpPr/>
            <p:nvPr/>
          </p:nvCxnSpPr>
          <p:spPr>
            <a:xfrm rot="10800000">
              <a:off x="5188937" y="2617570"/>
              <a:ext cx="76578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9" name="Google Shape;329;p38"/>
            <p:cNvSpPr txBox="1"/>
            <p:nvPr/>
          </p:nvSpPr>
          <p:spPr>
            <a:xfrm>
              <a:off x="-76265" y="2579138"/>
              <a:ext cx="1871034" cy="34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ControlPath ID</a:t>
              </a:r>
              <a:endParaRPr/>
            </a:p>
          </p:txBody>
        </p:sp>
        <p:cxnSp>
          <p:nvCxnSpPr>
            <p:cNvPr id="330" name="Google Shape;330;p38"/>
            <p:cNvCxnSpPr/>
            <p:nvPr/>
          </p:nvCxnSpPr>
          <p:spPr>
            <a:xfrm rot="10800000">
              <a:off x="1413329" y="2762538"/>
              <a:ext cx="606648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331" name="Google Shape;331;p38"/>
            <p:cNvCxnSpPr/>
            <p:nvPr/>
          </p:nvCxnSpPr>
          <p:spPr>
            <a:xfrm rot="10800000" flipH="1">
              <a:off x="2443125" y="2869269"/>
              <a:ext cx="497225" cy="375959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32" name="Google Shape;332;p38"/>
            <p:cNvCxnSpPr/>
            <p:nvPr/>
          </p:nvCxnSpPr>
          <p:spPr>
            <a:xfrm rot="10800000" flipH="1">
              <a:off x="3397518" y="2890840"/>
              <a:ext cx="844849" cy="354389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33" name="Google Shape;333;p38"/>
            <p:cNvCxnSpPr/>
            <p:nvPr/>
          </p:nvCxnSpPr>
          <p:spPr>
            <a:xfrm rot="10800000" flipH="1">
              <a:off x="4210667" y="2918657"/>
              <a:ext cx="730328" cy="312664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cxnSp>
          <p:nvCxnSpPr>
            <p:cNvPr id="334" name="Google Shape;334;p38"/>
            <p:cNvCxnSpPr/>
            <p:nvPr/>
          </p:nvCxnSpPr>
          <p:spPr>
            <a:xfrm rot="10800000">
              <a:off x="3512951" y="2903640"/>
              <a:ext cx="1618009" cy="337356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335" name="Google Shape;335;p38"/>
            <p:cNvSpPr txBox="1"/>
            <p:nvPr/>
          </p:nvSpPr>
          <p:spPr>
            <a:xfrm>
              <a:off x="6172713" y="3254115"/>
              <a:ext cx="1205494" cy="344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Deployables</a:t>
              </a:r>
              <a:endParaRPr/>
            </a:p>
          </p:txBody>
        </p:sp>
        <p:cxnSp>
          <p:nvCxnSpPr>
            <p:cNvPr id="336" name="Google Shape;336;p38"/>
            <p:cNvCxnSpPr>
              <a:endCxn id="309" idx="3"/>
            </p:cNvCxnSpPr>
            <p:nvPr/>
          </p:nvCxnSpPr>
          <p:spPr>
            <a:xfrm rot="10800000">
              <a:off x="5625791" y="3438781"/>
              <a:ext cx="5124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aphicFrame>
        <p:nvGraphicFramePr>
          <p:cNvPr id="337" name="Google Shape;337;p38"/>
          <p:cNvGraphicFramePr/>
          <p:nvPr/>
        </p:nvGraphicFramePr>
        <p:xfrm>
          <a:off x="729449" y="31110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{78F1C5A6-A3EE-4F72-AFDB-7344AE68F89F}</a:tableStyleId>
              </a:tblPr>
              <a:tblGrid>
                <a:gridCol w="1425300"/>
                <a:gridCol w="4138850"/>
                <a:gridCol w="1816200"/>
              </a:tblGrid>
              <a:tr h="257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/>
                        <a:t>Term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/>
                        <a:t>Meaning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/>
                        <a:t>Placement Represent</a:t>
                      </a:r>
                      <a:endParaRPr sz="10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</a:tr>
              <a:tr h="37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Deployable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 logical structure in a device that provides a resource.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 resource can be an accelerator, local memory, etc.</a:t>
                      </a:r>
                      <a:endParaRPr sz="10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Resource Provider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0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Accelerator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 logical resource to offload computation, etc.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Resource Class Inventory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0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Device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Physical hardware. E.g. PCI card. Includes board (Flash/BMC).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--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0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ControlPath ID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Unique identifier to access the device. E.g. PCI PF.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000"/>
                        <a:buFont typeface="Arial"/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--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30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Attach Handle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An ID of the handle to attach to an instance. E.g. PCI VF, mdev UUID.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 u="none" strike="noStrike" cap="none">
                          <a:solidFill>
                            <a:schemeClr val="dk2"/>
                          </a:solidFill>
                        </a:rPr>
                        <a:t>--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Abstract Device 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39"/>
          <p:cNvGrpSpPr/>
          <p:nvPr/>
        </p:nvGrpSpPr>
        <p:grpSpPr>
          <a:xfrm>
            <a:off x="5116444" y="1964484"/>
            <a:ext cx="3601417" cy="2317343"/>
            <a:chOff x="769952" y="1869081"/>
            <a:chExt cx="3596308" cy="2790090"/>
          </a:xfrm>
        </p:grpSpPr>
        <p:sp>
          <p:nvSpPr>
            <p:cNvPr id="344" name="Google Shape;344;p39"/>
            <p:cNvSpPr/>
            <p:nvPr/>
          </p:nvSpPr>
          <p:spPr>
            <a:xfrm>
              <a:off x="1524331" y="1869081"/>
              <a:ext cx="1630348" cy="425821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Compute Node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VCPU: 16, Mem: 32768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9"/>
            <p:cNvSpPr/>
            <p:nvPr/>
          </p:nvSpPr>
          <p:spPr>
            <a:xfrm>
              <a:off x="769952" y="2634949"/>
              <a:ext cx="1394128" cy="425821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FPGA Resource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Acc: 2</a:t>
              </a: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9"/>
            <p:cNvSpPr/>
            <p:nvPr/>
          </p:nvSpPr>
          <p:spPr>
            <a:xfrm>
              <a:off x="2461592" y="2634949"/>
              <a:ext cx="1394128" cy="425821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NPU Resource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Acc: 1</a:t>
              </a:r>
              <a:endPara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9"/>
            <p:cNvSpPr/>
            <p:nvPr/>
          </p:nvSpPr>
          <p:spPr>
            <a:xfrm>
              <a:off x="769952" y="3806874"/>
              <a:ext cx="3596308" cy="852297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lg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 lspci | grep d100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0c:00.0 Processing accelerators: Device 19e5:d100 (rev 20)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8" name="Google Shape;348;p39"/>
            <p:cNvCxnSpPr/>
            <p:nvPr/>
          </p:nvCxnSpPr>
          <p:spPr>
            <a:xfrm rot="10800000">
              <a:off x="3154679" y="3291744"/>
              <a:ext cx="0" cy="34022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lgDashDot"/>
              <a:round/>
              <a:headEnd type="none" w="sm" len="sm"/>
              <a:tailEnd type="triangle" w="med" len="med"/>
            </a:ln>
          </p:spPr>
        </p:cxnSp>
        <p:cxnSp>
          <p:nvCxnSpPr>
            <p:cNvPr id="349" name="Google Shape;349;p39"/>
            <p:cNvCxnSpPr>
              <a:stCxn id="345" idx="0"/>
              <a:endCxn id="344" idx="2"/>
            </p:cNvCxnSpPr>
            <p:nvPr/>
          </p:nvCxnSpPr>
          <p:spPr>
            <a:xfrm rot="-5400000">
              <a:off x="1733266" y="2028799"/>
              <a:ext cx="339900" cy="872400"/>
            </a:xfrm>
            <a:prstGeom prst="bentConnector3">
              <a:avLst>
                <a:gd name="adj1" fmla="val 480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0" name="Google Shape;350;p39"/>
            <p:cNvCxnSpPr>
              <a:stCxn id="346" idx="0"/>
              <a:endCxn id="344" idx="2"/>
            </p:cNvCxnSpPr>
            <p:nvPr/>
          </p:nvCxnSpPr>
          <p:spPr>
            <a:xfrm rot="5400000" flipH="1">
              <a:off x="2579206" y="2055499"/>
              <a:ext cx="339900" cy="819000"/>
            </a:xfrm>
            <a:prstGeom prst="bentConnector3">
              <a:avLst>
                <a:gd name="adj1" fmla="val 4803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731332" y="57162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Devices discover</a:t>
            </a:r>
            <a:endParaRPr/>
          </a:p>
        </p:txBody>
      </p:sp>
      <p:sp>
        <p:nvSpPr>
          <p:cNvPr id="352" name="Google Shape;352;p39"/>
          <p:cNvSpPr/>
          <p:nvPr/>
        </p:nvSpPr>
        <p:spPr>
          <a:xfrm>
            <a:off x="909846" y="2296411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9"/>
          <p:cNvSpPr/>
          <p:nvPr/>
        </p:nvSpPr>
        <p:spPr>
          <a:xfrm>
            <a:off x="921234" y="2683193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2456995" y="2351267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2456995" y="3271031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2456995" y="4213849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NPU 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3858858" y="2275923"/>
            <a:ext cx="594360" cy="425821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Google Shape;358;p39"/>
          <p:cNvCxnSpPr>
            <a:stCxn id="356" idx="0"/>
            <a:endCxn id="355" idx="2"/>
          </p:cNvCxnSpPr>
          <p:nvPr/>
        </p:nvCxnSpPr>
        <p:spPr>
          <a:xfrm rot="10800000">
            <a:off x="3034347" y="3567349"/>
            <a:ext cx="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9" name="Google Shape;359;p39"/>
          <p:cNvCxnSpPr>
            <a:stCxn id="355" idx="0"/>
            <a:endCxn id="354" idx="2"/>
          </p:cNvCxnSpPr>
          <p:nvPr/>
        </p:nvCxnSpPr>
        <p:spPr>
          <a:xfrm rot="10800000">
            <a:off x="3034347" y="2647631"/>
            <a:ext cx="0" cy="6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0" name="Google Shape;360;p39"/>
          <p:cNvCxnSpPr>
            <a:stCxn id="354" idx="3"/>
            <a:endCxn id="357" idx="2"/>
          </p:cNvCxnSpPr>
          <p:nvPr/>
        </p:nvCxnSpPr>
        <p:spPr>
          <a:xfrm rot="10800000" flipH="1">
            <a:off x="3611699" y="2488908"/>
            <a:ext cx="2472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1" name="Google Shape;361;p39"/>
          <p:cNvCxnSpPr>
            <a:stCxn id="354" idx="0"/>
            <a:endCxn id="352" idx="0"/>
          </p:cNvCxnSpPr>
          <p:nvPr/>
        </p:nvCxnSpPr>
        <p:spPr>
          <a:xfrm rot="5400000" flipH="1">
            <a:off x="2178147" y="1495067"/>
            <a:ext cx="54900" cy="1657500"/>
          </a:xfrm>
          <a:prstGeom prst="bentConnector3">
            <a:avLst>
              <a:gd name="adj1" fmla="val 5163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2" name="Google Shape;362;p39"/>
          <p:cNvSpPr/>
          <p:nvPr/>
        </p:nvSpPr>
        <p:spPr>
          <a:xfrm>
            <a:off x="2072519" y="1964484"/>
            <a:ext cx="2466573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3341697" y="3894099"/>
            <a:ext cx="10343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823662" y="1955168"/>
            <a:ext cx="1142774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921234" y="3069975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9"/>
          <p:cNvSpPr/>
          <p:nvPr/>
        </p:nvSpPr>
        <p:spPr>
          <a:xfrm>
            <a:off x="909847" y="3884783"/>
            <a:ext cx="10648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731332" y="57162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/>
              <a:t>The mainly work in 2019 (Train Release)</a:t>
            </a: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731332" y="4444782"/>
            <a:ext cx="42306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https://etherpad.openstack.org/p/cyborg-train-goals</a:t>
            </a:r>
            <a:endParaRPr sz="14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0"/>
          <p:cNvSpPr/>
          <p:nvPr/>
        </p:nvSpPr>
        <p:spPr>
          <a:xfrm>
            <a:off x="731322" y="1590725"/>
            <a:ext cx="6862500" cy="20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Nova-Cyborg Integration.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Generic Driver Implementation.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Driver improvement and support.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Python 3 migration.</a:t>
            </a:r>
            <a:endParaRPr/>
          </a:p>
          <a:p>
            <a:pPr marL="3429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Testing and validation.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Nova-Cyborg Integration </a:t>
            </a:r>
            <a:endParaRPr/>
          </a:p>
        </p:txBody>
      </p:sp>
      <p:sp>
        <p:nvSpPr>
          <p:cNvPr id="379" name="Google Shape;379;p41"/>
          <p:cNvSpPr/>
          <p:nvPr/>
        </p:nvSpPr>
        <p:spPr>
          <a:xfrm>
            <a:off x="3805446" y="2303302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3805446" y="2690084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5802175" y="2358158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5802175" y="3277922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5802175" y="4220740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NPU 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7392987" y="2291122"/>
            <a:ext cx="594360" cy="425821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" name="Google Shape;385;p41"/>
          <p:cNvCxnSpPr>
            <a:stCxn id="383" idx="0"/>
            <a:endCxn id="382" idx="2"/>
          </p:cNvCxnSpPr>
          <p:nvPr/>
        </p:nvCxnSpPr>
        <p:spPr>
          <a:xfrm rot="10800000">
            <a:off x="6379527" y="3574240"/>
            <a:ext cx="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6" name="Google Shape;386;p41"/>
          <p:cNvCxnSpPr>
            <a:stCxn id="382" idx="0"/>
            <a:endCxn id="381" idx="2"/>
          </p:cNvCxnSpPr>
          <p:nvPr/>
        </p:nvCxnSpPr>
        <p:spPr>
          <a:xfrm rot="10800000">
            <a:off x="6379527" y="2654522"/>
            <a:ext cx="0" cy="6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7" name="Google Shape;387;p41"/>
          <p:cNvCxnSpPr>
            <a:stCxn id="381" idx="3"/>
            <a:endCxn id="384" idx="2"/>
          </p:cNvCxnSpPr>
          <p:nvPr/>
        </p:nvCxnSpPr>
        <p:spPr>
          <a:xfrm rot="10800000" flipH="1">
            <a:off x="6956879" y="2503899"/>
            <a:ext cx="436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8" name="Google Shape;388;p41"/>
          <p:cNvCxnSpPr>
            <a:stCxn id="381" idx="0"/>
            <a:endCxn id="379" idx="0"/>
          </p:cNvCxnSpPr>
          <p:nvPr/>
        </p:nvCxnSpPr>
        <p:spPr>
          <a:xfrm rot="5400000" flipH="1">
            <a:off x="5298477" y="1277108"/>
            <a:ext cx="54900" cy="2107200"/>
          </a:xfrm>
          <a:prstGeom prst="bentConnector3">
            <a:avLst>
              <a:gd name="adj1" fmla="val 5163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9" name="Google Shape;389;p41"/>
          <p:cNvSpPr/>
          <p:nvPr/>
        </p:nvSpPr>
        <p:spPr>
          <a:xfrm>
            <a:off x="4625493" y="1823560"/>
            <a:ext cx="7922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5417699" y="1971375"/>
            <a:ext cx="2834762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41"/>
          <p:cNvCxnSpPr>
            <a:stCxn id="392" idx="3"/>
            <a:endCxn id="381" idx="1"/>
          </p:cNvCxnSpPr>
          <p:nvPr/>
        </p:nvCxnSpPr>
        <p:spPr>
          <a:xfrm rot="10800000" flipH="1">
            <a:off x="3615727" y="2506415"/>
            <a:ext cx="2186400" cy="1086600"/>
          </a:xfrm>
          <a:prstGeom prst="curvedConnector3">
            <a:avLst>
              <a:gd name="adj1" fmla="val 77883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393" name="Google Shape;393;p41"/>
          <p:cNvSpPr/>
          <p:nvPr/>
        </p:nvSpPr>
        <p:spPr>
          <a:xfrm>
            <a:off x="7216703" y="3900990"/>
            <a:ext cx="10343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3719262" y="1962059"/>
            <a:ext cx="1142774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3816834" y="3076866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805447" y="3891674"/>
            <a:ext cx="10648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7" name="Google Shape;397;p41"/>
          <p:cNvGrpSpPr/>
          <p:nvPr/>
        </p:nvGrpSpPr>
        <p:grpSpPr>
          <a:xfrm>
            <a:off x="2805069" y="2642157"/>
            <a:ext cx="372961" cy="349578"/>
            <a:chOff x="5173663" y="2378076"/>
            <a:chExt cx="506412" cy="474662"/>
          </a:xfrm>
        </p:grpSpPr>
        <p:sp>
          <p:nvSpPr>
            <p:cNvPr id="398" name="Google Shape;398;p41"/>
            <p:cNvSpPr/>
            <p:nvPr/>
          </p:nvSpPr>
          <p:spPr>
            <a:xfrm>
              <a:off x="5384800" y="2378076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24"/>
                  </a:moveTo>
                  <a:lnTo>
                    <a:pt x="125" y="24"/>
                  </a:lnTo>
                  <a:cubicBezTo>
                    <a:pt x="70" y="24"/>
                    <a:pt x="25" y="69"/>
                    <a:pt x="25" y="124"/>
                  </a:cubicBezTo>
                  <a:cubicBezTo>
                    <a:pt x="25" y="179"/>
                    <a:pt x="70" y="224"/>
                    <a:pt x="125" y="224"/>
                  </a:cubicBezTo>
                  <a:cubicBezTo>
                    <a:pt x="180" y="224"/>
                    <a:pt x="225" y="179"/>
                    <a:pt x="225" y="124"/>
                  </a:cubicBezTo>
                  <a:cubicBezTo>
                    <a:pt x="225" y="69"/>
                    <a:pt x="180" y="24"/>
                    <a:pt x="125" y="24"/>
                  </a:cubicBezTo>
                  <a:close/>
                  <a:moveTo>
                    <a:pt x="125" y="249"/>
                  </a:moveTo>
                  <a:lnTo>
                    <a:pt x="125" y="249"/>
                  </a:ln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49" y="56"/>
                    <a:pt x="249" y="124"/>
                  </a:cubicBezTo>
                  <a:cubicBezTo>
                    <a:pt x="249" y="193"/>
                    <a:pt x="194" y="249"/>
                    <a:pt x="125" y="24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5189538" y="2625726"/>
              <a:ext cx="200025" cy="142875"/>
            </a:xfrm>
            <a:custGeom>
              <a:avLst/>
              <a:gdLst/>
              <a:ahLst/>
              <a:cxnLst/>
              <a:rect l="l" t="t" r="r" b="b"/>
              <a:pathLst>
                <a:path w="235" h="167" extrusionOk="0">
                  <a:moveTo>
                    <a:pt x="19" y="147"/>
                  </a:moveTo>
                  <a:lnTo>
                    <a:pt x="19" y="147"/>
                  </a:lnTo>
                  <a:lnTo>
                    <a:pt x="215" y="147"/>
                  </a:lnTo>
                  <a:lnTo>
                    <a:pt x="215" y="19"/>
                  </a:lnTo>
                  <a:lnTo>
                    <a:pt x="19" y="19"/>
                  </a:lnTo>
                  <a:lnTo>
                    <a:pt x="19" y="147"/>
                  </a:lnTo>
                  <a:close/>
                  <a:moveTo>
                    <a:pt x="225" y="167"/>
                  </a:moveTo>
                  <a:lnTo>
                    <a:pt x="225" y="167"/>
                  </a:lnTo>
                  <a:lnTo>
                    <a:pt x="9" y="167"/>
                  </a:lnTo>
                  <a:cubicBezTo>
                    <a:pt x="4" y="167"/>
                    <a:pt x="0" y="163"/>
                    <a:pt x="0" y="157"/>
                  </a:cubicBezTo>
                  <a:lnTo>
                    <a:pt x="0" y="10"/>
                  </a:lnTo>
                  <a:cubicBezTo>
                    <a:pt x="0" y="4"/>
                    <a:pt x="4" y="0"/>
                    <a:pt x="9" y="0"/>
                  </a:cubicBezTo>
                  <a:lnTo>
                    <a:pt x="225" y="0"/>
                  </a:lnTo>
                  <a:cubicBezTo>
                    <a:pt x="230" y="0"/>
                    <a:pt x="235" y="4"/>
                    <a:pt x="235" y="10"/>
                  </a:cubicBezTo>
                  <a:lnTo>
                    <a:pt x="235" y="157"/>
                  </a:lnTo>
                  <a:cubicBezTo>
                    <a:pt x="235" y="163"/>
                    <a:pt x="230" y="167"/>
                    <a:pt x="225" y="16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5173663" y="2778126"/>
              <a:ext cx="231775" cy="28575"/>
            </a:xfrm>
            <a:custGeom>
              <a:avLst/>
              <a:gdLst/>
              <a:ahLst/>
              <a:cxnLst/>
              <a:rect l="l" t="t" r="r" b="b"/>
              <a:pathLst>
                <a:path w="272" h="34" extrusionOk="0">
                  <a:moveTo>
                    <a:pt x="244" y="0"/>
                  </a:moveTo>
                  <a:lnTo>
                    <a:pt x="244" y="0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272" y="34"/>
                  </a:lnTo>
                  <a:lnTo>
                    <a:pt x="272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5305425" y="2800351"/>
              <a:ext cx="206375" cy="41275"/>
            </a:xfrm>
            <a:custGeom>
              <a:avLst/>
              <a:gdLst/>
              <a:ahLst/>
              <a:cxnLst/>
              <a:rect l="l" t="t" r="r" b="b"/>
              <a:pathLst>
                <a:path w="241" h="48" extrusionOk="0">
                  <a:moveTo>
                    <a:pt x="241" y="48"/>
                  </a:moveTo>
                  <a:lnTo>
                    <a:pt x="241" y="48"/>
                  </a:lnTo>
                  <a:lnTo>
                    <a:pt x="12" y="48"/>
                  </a:lnTo>
                  <a:cubicBezTo>
                    <a:pt x="6" y="48"/>
                    <a:pt x="0" y="43"/>
                    <a:pt x="0" y="36"/>
                  </a:cubicBezTo>
                  <a:lnTo>
                    <a:pt x="0" y="0"/>
                  </a:lnTo>
                  <a:lnTo>
                    <a:pt x="25" y="0"/>
                  </a:lnTo>
                  <a:lnTo>
                    <a:pt x="25" y="24"/>
                  </a:lnTo>
                  <a:lnTo>
                    <a:pt x="241" y="24"/>
                  </a:lnTo>
                  <a:lnTo>
                    <a:pt x="241" y="48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5324475" y="2584451"/>
              <a:ext cx="355600" cy="257175"/>
            </a:xfrm>
            <a:custGeom>
              <a:avLst/>
              <a:gdLst/>
              <a:ahLst/>
              <a:cxnLst/>
              <a:rect l="l" t="t" r="r" b="b"/>
              <a:pathLst>
                <a:path w="418" h="300" extrusionOk="0">
                  <a:moveTo>
                    <a:pt x="406" y="300"/>
                  </a:moveTo>
                  <a:lnTo>
                    <a:pt x="406" y="300"/>
                  </a:lnTo>
                  <a:lnTo>
                    <a:pt x="328" y="300"/>
                  </a:lnTo>
                  <a:lnTo>
                    <a:pt x="328" y="276"/>
                  </a:lnTo>
                  <a:lnTo>
                    <a:pt x="394" y="276"/>
                  </a:lnTo>
                  <a:lnTo>
                    <a:pt x="394" y="73"/>
                  </a:lnTo>
                  <a:cubicBezTo>
                    <a:pt x="375" y="61"/>
                    <a:pt x="335" y="38"/>
                    <a:pt x="317" y="29"/>
                  </a:cubicBezTo>
                  <a:lnTo>
                    <a:pt x="266" y="84"/>
                  </a:lnTo>
                  <a:cubicBezTo>
                    <a:pt x="262" y="89"/>
                    <a:pt x="255" y="89"/>
                    <a:pt x="249" y="86"/>
                  </a:cubicBezTo>
                  <a:lnTo>
                    <a:pt x="216" y="61"/>
                  </a:lnTo>
                  <a:lnTo>
                    <a:pt x="173" y="61"/>
                  </a:lnTo>
                  <a:lnTo>
                    <a:pt x="141" y="86"/>
                  </a:lnTo>
                  <a:cubicBezTo>
                    <a:pt x="136" y="90"/>
                    <a:pt x="128" y="90"/>
                    <a:pt x="124" y="85"/>
                  </a:cubicBezTo>
                  <a:lnTo>
                    <a:pt x="73" y="29"/>
                  </a:lnTo>
                  <a:lnTo>
                    <a:pt x="14" y="68"/>
                  </a:lnTo>
                  <a:lnTo>
                    <a:pt x="0" y="47"/>
                  </a:lnTo>
                  <a:lnTo>
                    <a:pt x="69" y="3"/>
                  </a:lnTo>
                  <a:cubicBezTo>
                    <a:pt x="74" y="0"/>
                    <a:pt x="80" y="1"/>
                    <a:pt x="85" y="5"/>
                  </a:cubicBezTo>
                  <a:lnTo>
                    <a:pt x="134" y="60"/>
                  </a:lnTo>
                  <a:lnTo>
                    <a:pt x="161" y="39"/>
                  </a:lnTo>
                  <a:cubicBezTo>
                    <a:pt x="163" y="37"/>
                    <a:pt x="166" y="36"/>
                    <a:pt x="168" y="36"/>
                  </a:cubicBezTo>
                  <a:lnTo>
                    <a:pt x="220" y="36"/>
                  </a:lnTo>
                  <a:cubicBezTo>
                    <a:pt x="223" y="36"/>
                    <a:pt x="225" y="37"/>
                    <a:pt x="227" y="39"/>
                  </a:cubicBezTo>
                  <a:lnTo>
                    <a:pt x="255" y="59"/>
                  </a:lnTo>
                  <a:lnTo>
                    <a:pt x="306" y="5"/>
                  </a:lnTo>
                  <a:cubicBezTo>
                    <a:pt x="309" y="1"/>
                    <a:pt x="316" y="0"/>
                    <a:pt x="321" y="3"/>
                  </a:cubicBezTo>
                  <a:cubicBezTo>
                    <a:pt x="323" y="4"/>
                    <a:pt x="393" y="42"/>
                    <a:pt x="413" y="57"/>
                  </a:cubicBezTo>
                  <a:cubicBezTo>
                    <a:pt x="417" y="59"/>
                    <a:pt x="418" y="63"/>
                    <a:pt x="418" y="67"/>
                  </a:cubicBezTo>
                  <a:lnTo>
                    <a:pt x="418" y="288"/>
                  </a:lnTo>
                  <a:cubicBezTo>
                    <a:pt x="418" y="295"/>
                    <a:pt x="413" y="300"/>
                    <a:pt x="406" y="30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5500688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2" extrusionOk="0">
                  <a:moveTo>
                    <a:pt x="25" y="52"/>
                  </a:moveTo>
                  <a:lnTo>
                    <a:pt x="25" y="52"/>
                  </a:ln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2"/>
                    <a:pt x="25" y="5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5567363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5" y="51"/>
                  </a:moveTo>
                  <a:lnTo>
                    <a:pt x="25" y="51"/>
                  </a:ln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5459413" y="2625726"/>
              <a:ext cx="63500" cy="152400"/>
            </a:xfrm>
            <a:custGeom>
              <a:avLst/>
              <a:gdLst/>
              <a:ahLst/>
              <a:cxnLst/>
              <a:rect l="l" t="t" r="r" b="b"/>
              <a:pathLst>
                <a:path w="75" h="177" extrusionOk="0">
                  <a:moveTo>
                    <a:pt x="6" y="0"/>
                  </a:moveTo>
                  <a:lnTo>
                    <a:pt x="6" y="0"/>
                  </a:lnTo>
                  <a:lnTo>
                    <a:pt x="16" y="36"/>
                  </a:lnTo>
                  <a:lnTo>
                    <a:pt x="0" y="137"/>
                  </a:lnTo>
                  <a:lnTo>
                    <a:pt x="39" y="177"/>
                  </a:lnTo>
                  <a:lnTo>
                    <a:pt x="75" y="137"/>
                  </a:lnTo>
                  <a:lnTo>
                    <a:pt x="56" y="37"/>
                  </a:lnTo>
                  <a:lnTo>
                    <a:pt x="64" y="0"/>
                  </a:lnTo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1"/>
          <p:cNvSpPr/>
          <p:nvPr/>
        </p:nvSpPr>
        <p:spPr>
          <a:xfrm>
            <a:off x="823302" y="3362182"/>
            <a:ext cx="2792425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vim /etc/cyborg/cyborg.conf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[agent]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enabled_drivers = </a:t>
            </a:r>
            <a:r>
              <a:rPr lang="zh-CN"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huawei_ascend_driver</a:t>
            </a:r>
            <a:endParaRPr sz="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 flipH="1">
            <a:off x="2770440" y="2987625"/>
            <a:ext cx="246884" cy="3745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407" name="Google Shape;407;p41"/>
          <p:cNvSpPr/>
          <p:nvPr/>
        </p:nvSpPr>
        <p:spPr>
          <a:xfrm>
            <a:off x="751950" y="2921018"/>
            <a:ext cx="22531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1. Operator can enable or disable drivers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42"/>
          <p:cNvGrpSpPr/>
          <p:nvPr/>
        </p:nvGrpSpPr>
        <p:grpSpPr>
          <a:xfrm>
            <a:off x="2805069" y="2642157"/>
            <a:ext cx="372961" cy="349578"/>
            <a:chOff x="5173663" y="2378076"/>
            <a:chExt cx="506412" cy="474662"/>
          </a:xfrm>
        </p:grpSpPr>
        <p:sp>
          <p:nvSpPr>
            <p:cNvPr id="413" name="Google Shape;413;p42"/>
            <p:cNvSpPr/>
            <p:nvPr/>
          </p:nvSpPr>
          <p:spPr>
            <a:xfrm>
              <a:off x="5384800" y="2378076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24"/>
                  </a:moveTo>
                  <a:lnTo>
                    <a:pt x="125" y="24"/>
                  </a:lnTo>
                  <a:cubicBezTo>
                    <a:pt x="70" y="24"/>
                    <a:pt x="25" y="69"/>
                    <a:pt x="25" y="124"/>
                  </a:cubicBezTo>
                  <a:cubicBezTo>
                    <a:pt x="25" y="179"/>
                    <a:pt x="70" y="224"/>
                    <a:pt x="125" y="224"/>
                  </a:cubicBezTo>
                  <a:cubicBezTo>
                    <a:pt x="180" y="224"/>
                    <a:pt x="225" y="179"/>
                    <a:pt x="225" y="124"/>
                  </a:cubicBezTo>
                  <a:cubicBezTo>
                    <a:pt x="225" y="69"/>
                    <a:pt x="180" y="24"/>
                    <a:pt x="125" y="24"/>
                  </a:cubicBezTo>
                  <a:close/>
                  <a:moveTo>
                    <a:pt x="125" y="249"/>
                  </a:moveTo>
                  <a:lnTo>
                    <a:pt x="125" y="249"/>
                  </a:ln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49" y="56"/>
                    <a:pt x="249" y="124"/>
                  </a:cubicBezTo>
                  <a:cubicBezTo>
                    <a:pt x="249" y="193"/>
                    <a:pt x="194" y="249"/>
                    <a:pt x="125" y="24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5189538" y="2625726"/>
              <a:ext cx="200025" cy="142875"/>
            </a:xfrm>
            <a:custGeom>
              <a:avLst/>
              <a:gdLst/>
              <a:ahLst/>
              <a:cxnLst/>
              <a:rect l="l" t="t" r="r" b="b"/>
              <a:pathLst>
                <a:path w="235" h="167" extrusionOk="0">
                  <a:moveTo>
                    <a:pt x="19" y="147"/>
                  </a:moveTo>
                  <a:lnTo>
                    <a:pt x="19" y="147"/>
                  </a:lnTo>
                  <a:lnTo>
                    <a:pt x="215" y="147"/>
                  </a:lnTo>
                  <a:lnTo>
                    <a:pt x="215" y="19"/>
                  </a:lnTo>
                  <a:lnTo>
                    <a:pt x="19" y="19"/>
                  </a:lnTo>
                  <a:lnTo>
                    <a:pt x="19" y="147"/>
                  </a:lnTo>
                  <a:close/>
                  <a:moveTo>
                    <a:pt x="225" y="167"/>
                  </a:moveTo>
                  <a:lnTo>
                    <a:pt x="225" y="167"/>
                  </a:lnTo>
                  <a:lnTo>
                    <a:pt x="9" y="167"/>
                  </a:lnTo>
                  <a:cubicBezTo>
                    <a:pt x="4" y="167"/>
                    <a:pt x="0" y="163"/>
                    <a:pt x="0" y="157"/>
                  </a:cubicBezTo>
                  <a:lnTo>
                    <a:pt x="0" y="10"/>
                  </a:lnTo>
                  <a:cubicBezTo>
                    <a:pt x="0" y="4"/>
                    <a:pt x="4" y="0"/>
                    <a:pt x="9" y="0"/>
                  </a:cubicBezTo>
                  <a:lnTo>
                    <a:pt x="225" y="0"/>
                  </a:lnTo>
                  <a:cubicBezTo>
                    <a:pt x="230" y="0"/>
                    <a:pt x="235" y="4"/>
                    <a:pt x="235" y="10"/>
                  </a:cubicBezTo>
                  <a:lnTo>
                    <a:pt x="235" y="157"/>
                  </a:lnTo>
                  <a:cubicBezTo>
                    <a:pt x="235" y="163"/>
                    <a:pt x="230" y="167"/>
                    <a:pt x="225" y="16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5173663" y="2778126"/>
              <a:ext cx="231775" cy="28575"/>
            </a:xfrm>
            <a:custGeom>
              <a:avLst/>
              <a:gdLst/>
              <a:ahLst/>
              <a:cxnLst/>
              <a:rect l="l" t="t" r="r" b="b"/>
              <a:pathLst>
                <a:path w="272" h="34" extrusionOk="0">
                  <a:moveTo>
                    <a:pt x="244" y="0"/>
                  </a:moveTo>
                  <a:lnTo>
                    <a:pt x="244" y="0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272" y="34"/>
                  </a:lnTo>
                  <a:lnTo>
                    <a:pt x="272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5305425" y="2800351"/>
              <a:ext cx="206375" cy="41275"/>
            </a:xfrm>
            <a:custGeom>
              <a:avLst/>
              <a:gdLst/>
              <a:ahLst/>
              <a:cxnLst/>
              <a:rect l="l" t="t" r="r" b="b"/>
              <a:pathLst>
                <a:path w="241" h="48" extrusionOk="0">
                  <a:moveTo>
                    <a:pt x="241" y="48"/>
                  </a:moveTo>
                  <a:lnTo>
                    <a:pt x="241" y="48"/>
                  </a:lnTo>
                  <a:lnTo>
                    <a:pt x="12" y="48"/>
                  </a:lnTo>
                  <a:cubicBezTo>
                    <a:pt x="6" y="48"/>
                    <a:pt x="0" y="43"/>
                    <a:pt x="0" y="36"/>
                  </a:cubicBezTo>
                  <a:lnTo>
                    <a:pt x="0" y="0"/>
                  </a:lnTo>
                  <a:lnTo>
                    <a:pt x="25" y="0"/>
                  </a:lnTo>
                  <a:lnTo>
                    <a:pt x="25" y="24"/>
                  </a:lnTo>
                  <a:lnTo>
                    <a:pt x="241" y="24"/>
                  </a:lnTo>
                  <a:lnTo>
                    <a:pt x="241" y="48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5324475" y="2584451"/>
              <a:ext cx="355600" cy="257175"/>
            </a:xfrm>
            <a:custGeom>
              <a:avLst/>
              <a:gdLst/>
              <a:ahLst/>
              <a:cxnLst/>
              <a:rect l="l" t="t" r="r" b="b"/>
              <a:pathLst>
                <a:path w="418" h="300" extrusionOk="0">
                  <a:moveTo>
                    <a:pt x="406" y="300"/>
                  </a:moveTo>
                  <a:lnTo>
                    <a:pt x="406" y="300"/>
                  </a:lnTo>
                  <a:lnTo>
                    <a:pt x="328" y="300"/>
                  </a:lnTo>
                  <a:lnTo>
                    <a:pt x="328" y="276"/>
                  </a:lnTo>
                  <a:lnTo>
                    <a:pt x="394" y="276"/>
                  </a:lnTo>
                  <a:lnTo>
                    <a:pt x="394" y="73"/>
                  </a:lnTo>
                  <a:cubicBezTo>
                    <a:pt x="375" y="61"/>
                    <a:pt x="335" y="38"/>
                    <a:pt x="317" y="29"/>
                  </a:cubicBezTo>
                  <a:lnTo>
                    <a:pt x="266" y="84"/>
                  </a:lnTo>
                  <a:cubicBezTo>
                    <a:pt x="262" y="89"/>
                    <a:pt x="255" y="89"/>
                    <a:pt x="249" y="86"/>
                  </a:cubicBezTo>
                  <a:lnTo>
                    <a:pt x="216" y="61"/>
                  </a:lnTo>
                  <a:lnTo>
                    <a:pt x="173" y="61"/>
                  </a:lnTo>
                  <a:lnTo>
                    <a:pt x="141" y="86"/>
                  </a:lnTo>
                  <a:cubicBezTo>
                    <a:pt x="136" y="90"/>
                    <a:pt x="128" y="90"/>
                    <a:pt x="124" y="85"/>
                  </a:cubicBezTo>
                  <a:lnTo>
                    <a:pt x="73" y="29"/>
                  </a:lnTo>
                  <a:lnTo>
                    <a:pt x="14" y="68"/>
                  </a:lnTo>
                  <a:lnTo>
                    <a:pt x="0" y="47"/>
                  </a:lnTo>
                  <a:lnTo>
                    <a:pt x="69" y="3"/>
                  </a:lnTo>
                  <a:cubicBezTo>
                    <a:pt x="74" y="0"/>
                    <a:pt x="80" y="1"/>
                    <a:pt x="85" y="5"/>
                  </a:cubicBezTo>
                  <a:lnTo>
                    <a:pt x="134" y="60"/>
                  </a:lnTo>
                  <a:lnTo>
                    <a:pt x="161" y="39"/>
                  </a:lnTo>
                  <a:cubicBezTo>
                    <a:pt x="163" y="37"/>
                    <a:pt x="166" y="36"/>
                    <a:pt x="168" y="36"/>
                  </a:cubicBezTo>
                  <a:lnTo>
                    <a:pt x="220" y="36"/>
                  </a:lnTo>
                  <a:cubicBezTo>
                    <a:pt x="223" y="36"/>
                    <a:pt x="225" y="37"/>
                    <a:pt x="227" y="39"/>
                  </a:cubicBezTo>
                  <a:lnTo>
                    <a:pt x="255" y="59"/>
                  </a:lnTo>
                  <a:lnTo>
                    <a:pt x="306" y="5"/>
                  </a:lnTo>
                  <a:cubicBezTo>
                    <a:pt x="309" y="1"/>
                    <a:pt x="316" y="0"/>
                    <a:pt x="321" y="3"/>
                  </a:cubicBezTo>
                  <a:cubicBezTo>
                    <a:pt x="323" y="4"/>
                    <a:pt x="393" y="42"/>
                    <a:pt x="413" y="57"/>
                  </a:cubicBezTo>
                  <a:cubicBezTo>
                    <a:pt x="417" y="59"/>
                    <a:pt x="418" y="63"/>
                    <a:pt x="418" y="67"/>
                  </a:cubicBezTo>
                  <a:lnTo>
                    <a:pt x="418" y="288"/>
                  </a:lnTo>
                  <a:cubicBezTo>
                    <a:pt x="418" y="295"/>
                    <a:pt x="413" y="300"/>
                    <a:pt x="406" y="30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5500688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2" extrusionOk="0">
                  <a:moveTo>
                    <a:pt x="25" y="52"/>
                  </a:moveTo>
                  <a:lnTo>
                    <a:pt x="25" y="52"/>
                  </a:ln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2"/>
                    <a:pt x="25" y="5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5567363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5" y="51"/>
                  </a:moveTo>
                  <a:lnTo>
                    <a:pt x="25" y="51"/>
                  </a:ln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5459413" y="2625726"/>
              <a:ext cx="63500" cy="152400"/>
            </a:xfrm>
            <a:custGeom>
              <a:avLst/>
              <a:gdLst/>
              <a:ahLst/>
              <a:cxnLst/>
              <a:rect l="l" t="t" r="r" b="b"/>
              <a:pathLst>
                <a:path w="75" h="177" extrusionOk="0">
                  <a:moveTo>
                    <a:pt x="6" y="0"/>
                  </a:moveTo>
                  <a:lnTo>
                    <a:pt x="6" y="0"/>
                  </a:lnTo>
                  <a:lnTo>
                    <a:pt x="16" y="36"/>
                  </a:lnTo>
                  <a:lnTo>
                    <a:pt x="0" y="137"/>
                  </a:lnTo>
                  <a:lnTo>
                    <a:pt x="39" y="177"/>
                  </a:lnTo>
                  <a:lnTo>
                    <a:pt x="75" y="137"/>
                  </a:lnTo>
                  <a:lnTo>
                    <a:pt x="56" y="37"/>
                  </a:lnTo>
                  <a:lnTo>
                    <a:pt x="64" y="0"/>
                  </a:lnTo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1" name="Google Shape;421;p42"/>
          <p:cNvSpPr/>
          <p:nvPr/>
        </p:nvSpPr>
        <p:spPr>
          <a:xfrm>
            <a:off x="823302" y="3362182"/>
            <a:ext cx="2792425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{"name": “ascend-aichip",</a:t>
            </a:r>
            <a:endParaRPr sz="800" b="1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"groups":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{"resources:ACCELERATOR_ASCEND": "1",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"trait:AICHIP_ASCEND": "required“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]}</a:t>
            </a:r>
            <a:endParaRPr sz="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42"/>
          <p:cNvCxnSpPr/>
          <p:nvPr/>
        </p:nvCxnSpPr>
        <p:spPr>
          <a:xfrm flipH="1">
            <a:off x="2770440" y="2987625"/>
            <a:ext cx="246884" cy="37455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cxnSp>
        <p:nvCxnSpPr>
          <p:cNvPr id="423" name="Google Shape;423;p42"/>
          <p:cNvCxnSpPr>
            <a:stCxn id="421" idx="3"/>
            <a:endCxn id="424" idx="2"/>
          </p:cNvCxnSpPr>
          <p:nvPr/>
        </p:nvCxnSpPr>
        <p:spPr>
          <a:xfrm rot="10800000" flipH="1">
            <a:off x="3615727" y="3373281"/>
            <a:ext cx="668100" cy="4044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425" name="Google Shape;425;p42"/>
          <p:cNvSpPr/>
          <p:nvPr/>
        </p:nvSpPr>
        <p:spPr>
          <a:xfrm>
            <a:off x="751950" y="2921018"/>
            <a:ext cx="225311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Operator defines device profiles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(accelerator flavor)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Nova-Cyborg Integration </a:t>
            </a:r>
            <a:endParaRPr/>
          </a:p>
        </p:txBody>
      </p:sp>
      <p:sp>
        <p:nvSpPr>
          <p:cNvPr id="427" name="Google Shape;427;p42"/>
          <p:cNvSpPr/>
          <p:nvPr/>
        </p:nvSpPr>
        <p:spPr>
          <a:xfrm>
            <a:off x="3805446" y="2303302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3805446" y="2690084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2"/>
          <p:cNvSpPr/>
          <p:nvPr/>
        </p:nvSpPr>
        <p:spPr>
          <a:xfrm>
            <a:off x="5802175" y="2358158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2"/>
          <p:cNvSpPr/>
          <p:nvPr/>
        </p:nvSpPr>
        <p:spPr>
          <a:xfrm>
            <a:off x="5802175" y="3277922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2"/>
          <p:cNvSpPr/>
          <p:nvPr/>
        </p:nvSpPr>
        <p:spPr>
          <a:xfrm>
            <a:off x="5802175" y="4220740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NPU 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2"/>
          <p:cNvSpPr/>
          <p:nvPr/>
        </p:nvSpPr>
        <p:spPr>
          <a:xfrm>
            <a:off x="7392987" y="2291122"/>
            <a:ext cx="594360" cy="425821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Google Shape;433;p42"/>
          <p:cNvCxnSpPr>
            <a:stCxn id="431" idx="0"/>
            <a:endCxn id="430" idx="2"/>
          </p:cNvCxnSpPr>
          <p:nvPr/>
        </p:nvCxnSpPr>
        <p:spPr>
          <a:xfrm rot="10800000">
            <a:off x="6379527" y="3574240"/>
            <a:ext cx="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42"/>
          <p:cNvCxnSpPr>
            <a:stCxn id="430" idx="0"/>
            <a:endCxn id="429" idx="2"/>
          </p:cNvCxnSpPr>
          <p:nvPr/>
        </p:nvCxnSpPr>
        <p:spPr>
          <a:xfrm rot="10800000">
            <a:off x="6379527" y="2654522"/>
            <a:ext cx="0" cy="6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5" name="Google Shape;435;p42"/>
          <p:cNvCxnSpPr>
            <a:stCxn id="429" idx="3"/>
            <a:endCxn id="432" idx="2"/>
          </p:cNvCxnSpPr>
          <p:nvPr/>
        </p:nvCxnSpPr>
        <p:spPr>
          <a:xfrm rot="10800000" flipH="1">
            <a:off x="6956879" y="2503899"/>
            <a:ext cx="436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6" name="Google Shape;436;p42"/>
          <p:cNvCxnSpPr>
            <a:stCxn id="429" idx="0"/>
            <a:endCxn id="427" idx="0"/>
          </p:cNvCxnSpPr>
          <p:nvPr/>
        </p:nvCxnSpPr>
        <p:spPr>
          <a:xfrm rot="5400000" flipH="1">
            <a:off x="5298477" y="1277108"/>
            <a:ext cx="54900" cy="2107200"/>
          </a:xfrm>
          <a:prstGeom prst="bentConnector3">
            <a:avLst>
              <a:gd name="adj1" fmla="val 5163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7" name="Google Shape;437;p42"/>
          <p:cNvSpPr/>
          <p:nvPr/>
        </p:nvSpPr>
        <p:spPr>
          <a:xfrm>
            <a:off x="4625493" y="1823560"/>
            <a:ext cx="7922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5417699" y="1971375"/>
            <a:ext cx="2834762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7216703" y="3900990"/>
            <a:ext cx="10343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3719262" y="1962059"/>
            <a:ext cx="1142774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3816834" y="3076866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2"/>
          <p:cNvSpPr/>
          <p:nvPr/>
        </p:nvSpPr>
        <p:spPr>
          <a:xfrm>
            <a:off x="3805447" y="3891674"/>
            <a:ext cx="10648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43"/>
          <p:cNvGrpSpPr/>
          <p:nvPr/>
        </p:nvGrpSpPr>
        <p:grpSpPr>
          <a:xfrm>
            <a:off x="2014277" y="3151782"/>
            <a:ext cx="372961" cy="349578"/>
            <a:chOff x="5173663" y="2378076"/>
            <a:chExt cx="506412" cy="474662"/>
          </a:xfrm>
        </p:grpSpPr>
        <p:sp>
          <p:nvSpPr>
            <p:cNvPr id="447" name="Google Shape;447;p43"/>
            <p:cNvSpPr/>
            <p:nvPr/>
          </p:nvSpPr>
          <p:spPr>
            <a:xfrm>
              <a:off x="5384800" y="2378076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24"/>
                  </a:moveTo>
                  <a:lnTo>
                    <a:pt x="125" y="24"/>
                  </a:lnTo>
                  <a:cubicBezTo>
                    <a:pt x="70" y="24"/>
                    <a:pt x="25" y="69"/>
                    <a:pt x="25" y="124"/>
                  </a:cubicBezTo>
                  <a:cubicBezTo>
                    <a:pt x="25" y="179"/>
                    <a:pt x="70" y="224"/>
                    <a:pt x="125" y="224"/>
                  </a:cubicBezTo>
                  <a:cubicBezTo>
                    <a:pt x="180" y="224"/>
                    <a:pt x="225" y="179"/>
                    <a:pt x="225" y="124"/>
                  </a:cubicBezTo>
                  <a:cubicBezTo>
                    <a:pt x="225" y="69"/>
                    <a:pt x="180" y="24"/>
                    <a:pt x="125" y="24"/>
                  </a:cubicBezTo>
                  <a:close/>
                  <a:moveTo>
                    <a:pt x="125" y="249"/>
                  </a:moveTo>
                  <a:lnTo>
                    <a:pt x="125" y="249"/>
                  </a:ln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49" y="56"/>
                    <a:pt x="249" y="124"/>
                  </a:cubicBezTo>
                  <a:cubicBezTo>
                    <a:pt x="249" y="193"/>
                    <a:pt x="194" y="249"/>
                    <a:pt x="125" y="24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5189538" y="2625726"/>
              <a:ext cx="200025" cy="142875"/>
            </a:xfrm>
            <a:custGeom>
              <a:avLst/>
              <a:gdLst/>
              <a:ahLst/>
              <a:cxnLst/>
              <a:rect l="l" t="t" r="r" b="b"/>
              <a:pathLst>
                <a:path w="235" h="167" extrusionOk="0">
                  <a:moveTo>
                    <a:pt x="19" y="147"/>
                  </a:moveTo>
                  <a:lnTo>
                    <a:pt x="19" y="147"/>
                  </a:lnTo>
                  <a:lnTo>
                    <a:pt x="215" y="147"/>
                  </a:lnTo>
                  <a:lnTo>
                    <a:pt x="215" y="19"/>
                  </a:lnTo>
                  <a:lnTo>
                    <a:pt x="19" y="19"/>
                  </a:lnTo>
                  <a:lnTo>
                    <a:pt x="19" y="147"/>
                  </a:lnTo>
                  <a:close/>
                  <a:moveTo>
                    <a:pt x="225" y="167"/>
                  </a:moveTo>
                  <a:lnTo>
                    <a:pt x="225" y="167"/>
                  </a:lnTo>
                  <a:lnTo>
                    <a:pt x="9" y="167"/>
                  </a:lnTo>
                  <a:cubicBezTo>
                    <a:pt x="4" y="167"/>
                    <a:pt x="0" y="163"/>
                    <a:pt x="0" y="157"/>
                  </a:cubicBezTo>
                  <a:lnTo>
                    <a:pt x="0" y="10"/>
                  </a:lnTo>
                  <a:cubicBezTo>
                    <a:pt x="0" y="4"/>
                    <a:pt x="4" y="0"/>
                    <a:pt x="9" y="0"/>
                  </a:cubicBezTo>
                  <a:lnTo>
                    <a:pt x="225" y="0"/>
                  </a:lnTo>
                  <a:cubicBezTo>
                    <a:pt x="230" y="0"/>
                    <a:pt x="235" y="4"/>
                    <a:pt x="235" y="10"/>
                  </a:cubicBezTo>
                  <a:lnTo>
                    <a:pt x="235" y="157"/>
                  </a:lnTo>
                  <a:cubicBezTo>
                    <a:pt x="235" y="163"/>
                    <a:pt x="230" y="167"/>
                    <a:pt x="225" y="16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5173663" y="2778126"/>
              <a:ext cx="231775" cy="28575"/>
            </a:xfrm>
            <a:custGeom>
              <a:avLst/>
              <a:gdLst/>
              <a:ahLst/>
              <a:cxnLst/>
              <a:rect l="l" t="t" r="r" b="b"/>
              <a:pathLst>
                <a:path w="272" h="34" extrusionOk="0">
                  <a:moveTo>
                    <a:pt x="244" y="0"/>
                  </a:moveTo>
                  <a:lnTo>
                    <a:pt x="244" y="0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272" y="34"/>
                  </a:lnTo>
                  <a:lnTo>
                    <a:pt x="272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5305425" y="2800351"/>
              <a:ext cx="206375" cy="41275"/>
            </a:xfrm>
            <a:custGeom>
              <a:avLst/>
              <a:gdLst/>
              <a:ahLst/>
              <a:cxnLst/>
              <a:rect l="l" t="t" r="r" b="b"/>
              <a:pathLst>
                <a:path w="241" h="48" extrusionOk="0">
                  <a:moveTo>
                    <a:pt x="241" y="48"/>
                  </a:moveTo>
                  <a:lnTo>
                    <a:pt x="241" y="48"/>
                  </a:lnTo>
                  <a:lnTo>
                    <a:pt x="12" y="48"/>
                  </a:lnTo>
                  <a:cubicBezTo>
                    <a:pt x="6" y="48"/>
                    <a:pt x="0" y="43"/>
                    <a:pt x="0" y="36"/>
                  </a:cubicBezTo>
                  <a:lnTo>
                    <a:pt x="0" y="0"/>
                  </a:lnTo>
                  <a:lnTo>
                    <a:pt x="25" y="0"/>
                  </a:lnTo>
                  <a:lnTo>
                    <a:pt x="25" y="24"/>
                  </a:lnTo>
                  <a:lnTo>
                    <a:pt x="241" y="24"/>
                  </a:lnTo>
                  <a:lnTo>
                    <a:pt x="241" y="48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324475" y="2584451"/>
              <a:ext cx="355600" cy="257175"/>
            </a:xfrm>
            <a:custGeom>
              <a:avLst/>
              <a:gdLst/>
              <a:ahLst/>
              <a:cxnLst/>
              <a:rect l="l" t="t" r="r" b="b"/>
              <a:pathLst>
                <a:path w="418" h="300" extrusionOk="0">
                  <a:moveTo>
                    <a:pt x="406" y="300"/>
                  </a:moveTo>
                  <a:lnTo>
                    <a:pt x="406" y="300"/>
                  </a:lnTo>
                  <a:lnTo>
                    <a:pt x="328" y="300"/>
                  </a:lnTo>
                  <a:lnTo>
                    <a:pt x="328" y="276"/>
                  </a:lnTo>
                  <a:lnTo>
                    <a:pt x="394" y="276"/>
                  </a:lnTo>
                  <a:lnTo>
                    <a:pt x="394" y="73"/>
                  </a:lnTo>
                  <a:cubicBezTo>
                    <a:pt x="375" y="61"/>
                    <a:pt x="335" y="38"/>
                    <a:pt x="317" y="29"/>
                  </a:cubicBezTo>
                  <a:lnTo>
                    <a:pt x="266" y="84"/>
                  </a:lnTo>
                  <a:cubicBezTo>
                    <a:pt x="262" y="89"/>
                    <a:pt x="255" y="89"/>
                    <a:pt x="249" y="86"/>
                  </a:cubicBezTo>
                  <a:lnTo>
                    <a:pt x="216" y="61"/>
                  </a:lnTo>
                  <a:lnTo>
                    <a:pt x="173" y="61"/>
                  </a:lnTo>
                  <a:lnTo>
                    <a:pt x="141" y="86"/>
                  </a:lnTo>
                  <a:cubicBezTo>
                    <a:pt x="136" y="90"/>
                    <a:pt x="128" y="90"/>
                    <a:pt x="124" y="85"/>
                  </a:cubicBezTo>
                  <a:lnTo>
                    <a:pt x="73" y="29"/>
                  </a:lnTo>
                  <a:lnTo>
                    <a:pt x="14" y="68"/>
                  </a:lnTo>
                  <a:lnTo>
                    <a:pt x="0" y="47"/>
                  </a:lnTo>
                  <a:lnTo>
                    <a:pt x="69" y="3"/>
                  </a:lnTo>
                  <a:cubicBezTo>
                    <a:pt x="74" y="0"/>
                    <a:pt x="80" y="1"/>
                    <a:pt x="85" y="5"/>
                  </a:cubicBezTo>
                  <a:lnTo>
                    <a:pt x="134" y="60"/>
                  </a:lnTo>
                  <a:lnTo>
                    <a:pt x="161" y="39"/>
                  </a:lnTo>
                  <a:cubicBezTo>
                    <a:pt x="163" y="37"/>
                    <a:pt x="166" y="36"/>
                    <a:pt x="168" y="36"/>
                  </a:cubicBezTo>
                  <a:lnTo>
                    <a:pt x="220" y="36"/>
                  </a:lnTo>
                  <a:cubicBezTo>
                    <a:pt x="223" y="36"/>
                    <a:pt x="225" y="37"/>
                    <a:pt x="227" y="39"/>
                  </a:cubicBezTo>
                  <a:lnTo>
                    <a:pt x="255" y="59"/>
                  </a:lnTo>
                  <a:lnTo>
                    <a:pt x="306" y="5"/>
                  </a:lnTo>
                  <a:cubicBezTo>
                    <a:pt x="309" y="1"/>
                    <a:pt x="316" y="0"/>
                    <a:pt x="321" y="3"/>
                  </a:cubicBezTo>
                  <a:cubicBezTo>
                    <a:pt x="323" y="4"/>
                    <a:pt x="393" y="42"/>
                    <a:pt x="413" y="57"/>
                  </a:cubicBezTo>
                  <a:cubicBezTo>
                    <a:pt x="417" y="59"/>
                    <a:pt x="418" y="63"/>
                    <a:pt x="418" y="67"/>
                  </a:cubicBezTo>
                  <a:lnTo>
                    <a:pt x="418" y="288"/>
                  </a:lnTo>
                  <a:cubicBezTo>
                    <a:pt x="418" y="295"/>
                    <a:pt x="413" y="300"/>
                    <a:pt x="406" y="30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5500688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2" extrusionOk="0">
                  <a:moveTo>
                    <a:pt x="25" y="52"/>
                  </a:moveTo>
                  <a:lnTo>
                    <a:pt x="25" y="52"/>
                  </a:ln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2"/>
                    <a:pt x="25" y="5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5567363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5" y="51"/>
                  </a:moveTo>
                  <a:lnTo>
                    <a:pt x="25" y="51"/>
                  </a:ln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5459413" y="2625726"/>
              <a:ext cx="63500" cy="152400"/>
            </a:xfrm>
            <a:custGeom>
              <a:avLst/>
              <a:gdLst/>
              <a:ahLst/>
              <a:cxnLst/>
              <a:rect l="l" t="t" r="r" b="b"/>
              <a:pathLst>
                <a:path w="75" h="177" extrusionOk="0">
                  <a:moveTo>
                    <a:pt x="6" y="0"/>
                  </a:moveTo>
                  <a:lnTo>
                    <a:pt x="6" y="0"/>
                  </a:lnTo>
                  <a:lnTo>
                    <a:pt x="16" y="36"/>
                  </a:lnTo>
                  <a:lnTo>
                    <a:pt x="0" y="137"/>
                  </a:lnTo>
                  <a:lnTo>
                    <a:pt x="39" y="177"/>
                  </a:lnTo>
                  <a:lnTo>
                    <a:pt x="75" y="137"/>
                  </a:lnTo>
                  <a:lnTo>
                    <a:pt x="56" y="37"/>
                  </a:lnTo>
                  <a:lnTo>
                    <a:pt x="64" y="0"/>
                  </a:lnTo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43"/>
          <p:cNvSpPr/>
          <p:nvPr/>
        </p:nvSpPr>
        <p:spPr>
          <a:xfrm>
            <a:off x="400051" y="3872723"/>
            <a:ext cx="3144716" cy="4616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openstack flavor set --property 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“accel:device_profile_name=ascend-aichip” \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ascend-flavor</a:t>
            </a:r>
            <a:endParaRPr/>
          </a:p>
        </p:txBody>
      </p:sp>
      <p:cxnSp>
        <p:nvCxnSpPr>
          <p:cNvPr id="456" name="Google Shape;456;p43"/>
          <p:cNvCxnSpPr>
            <a:endCxn id="455" idx="0"/>
          </p:cNvCxnSpPr>
          <p:nvPr/>
        </p:nvCxnSpPr>
        <p:spPr>
          <a:xfrm flipH="1">
            <a:off x="1972409" y="3498023"/>
            <a:ext cx="228300" cy="37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457" name="Google Shape;457;p43"/>
          <p:cNvSpPr/>
          <p:nvPr/>
        </p:nvSpPr>
        <p:spPr>
          <a:xfrm>
            <a:off x="402303" y="3093066"/>
            <a:ext cx="16236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Operator sets device profiles in compute flavor</a:t>
            </a:r>
            <a:endParaRPr/>
          </a:p>
        </p:txBody>
      </p:sp>
      <p:sp>
        <p:nvSpPr>
          <p:cNvPr id="458" name="Google Shape;458;p43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Nova-Cyborg Integration </a:t>
            </a:r>
            <a:endParaRPr/>
          </a:p>
        </p:txBody>
      </p:sp>
      <p:cxnSp>
        <p:nvCxnSpPr>
          <p:cNvPr id="459" name="Google Shape;459;p43"/>
          <p:cNvCxnSpPr/>
          <p:nvPr/>
        </p:nvCxnSpPr>
        <p:spPr>
          <a:xfrm rot="10800000" flipH="1">
            <a:off x="2765050" y="2820975"/>
            <a:ext cx="1040400" cy="1011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460" name="Google Shape;460;p43"/>
          <p:cNvSpPr/>
          <p:nvPr/>
        </p:nvSpPr>
        <p:spPr>
          <a:xfrm>
            <a:off x="3805446" y="2303302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3805446" y="2690084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5802175" y="2358158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802175" y="3277922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5802175" y="4220740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NPU 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7392987" y="2291122"/>
            <a:ext cx="594360" cy="425821"/>
          </a:xfrm>
          <a:prstGeom prst="can">
            <a:avLst>
              <a:gd name="adj" fmla="val 25000"/>
            </a:avLst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43"/>
          <p:cNvCxnSpPr>
            <a:stCxn id="464" idx="0"/>
            <a:endCxn id="463" idx="2"/>
          </p:cNvCxnSpPr>
          <p:nvPr/>
        </p:nvCxnSpPr>
        <p:spPr>
          <a:xfrm rot="10800000">
            <a:off x="6379527" y="3574240"/>
            <a:ext cx="0" cy="64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7" name="Google Shape;467;p43"/>
          <p:cNvCxnSpPr>
            <a:stCxn id="463" idx="0"/>
            <a:endCxn id="462" idx="2"/>
          </p:cNvCxnSpPr>
          <p:nvPr/>
        </p:nvCxnSpPr>
        <p:spPr>
          <a:xfrm rot="10800000">
            <a:off x="6379527" y="2654522"/>
            <a:ext cx="0" cy="6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8" name="Google Shape;468;p43"/>
          <p:cNvCxnSpPr>
            <a:stCxn id="462" idx="3"/>
            <a:endCxn id="465" idx="2"/>
          </p:cNvCxnSpPr>
          <p:nvPr/>
        </p:nvCxnSpPr>
        <p:spPr>
          <a:xfrm rot="10800000" flipH="1">
            <a:off x="6956879" y="2503899"/>
            <a:ext cx="4362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9" name="Google Shape;469;p43"/>
          <p:cNvCxnSpPr>
            <a:stCxn id="462" idx="0"/>
            <a:endCxn id="460" idx="0"/>
          </p:cNvCxnSpPr>
          <p:nvPr/>
        </p:nvCxnSpPr>
        <p:spPr>
          <a:xfrm rot="5400000" flipH="1">
            <a:off x="5298477" y="1277108"/>
            <a:ext cx="54900" cy="2107200"/>
          </a:xfrm>
          <a:prstGeom prst="bentConnector3">
            <a:avLst>
              <a:gd name="adj1" fmla="val 51631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0" name="Google Shape;470;p43"/>
          <p:cNvSpPr/>
          <p:nvPr/>
        </p:nvSpPr>
        <p:spPr>
          <a:xfrm>
            <a:off x="4625493" y="1823560"/>
            <a:ext cx="7922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5417699" y="1971375"/>
            <a:ext cx="2834762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43"/>
          <p:cNvSpPr/>
          <p:nvPr/>
        </p:nvSpPr>
        <p:spPr>
          <a:xfrm>
            <a:off x="7216703" y="3900990"/>
            <a:ext cx="103432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3719262" y="1962059"/>
            <a:ext cx="1142774" cy="2175836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>
            <a:off x="3816834" y="3076866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43"/>
          <p:cNvSpPr/>
          <p:nvPr/>
        </p:nvSpPr>
        <p:spPr>
          <a:xfrm>
            <a:off x="3805447" y="3891674"/>
            <a:ext cx="106481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node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/>
              <a:t>Agenda</a:t>
            </a:r>
            <a:endParaRPr/>
          </a:p>
        </p:txBody>
      </p:sp>
      <p:sp>
        <p:nvSpPr>
          <p:cNvPr id="138" name="Google Shape;138;p26"/>
          <p:cNvSpPr/>
          <p:nvPr/>
        </p:nvSpPr>
        <p:spPr>
          <a:xfrm>
            <a:off x="815376" y="1617762"/>
            <a:ext cx="2829621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introdcution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</a:t>
            </a:r>
            <a:r>
              <a:rPr lang="zh-CN"/>
              <a:t>j</a:t>
            </a: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ourney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</a:t>
            </a:r>
            <a:r>
              <a:rPr lang="zh-CN"/>
              <a:t>c</a:t>
            </a: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oncept overview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Mainly work in Train </a:t>
            </a:r>
            <a:r>
              <a:rPr lang="zh-CN"/>
              <a:t>r</a:t>
            </a: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4"/>
          <p:cNvSpPr/>
          <p:nvPr/>
        </p:nvSpPr>
        <p:spPr>
          <a:xfrm>
            <a:off x="2844271" y="2423292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4"/>
          <p:cNvSpPr/>
          <p:nvPr/>
        </p:nvSpPr>
        <p:spPr>
          <a:xfrm>
            <a:off x="2844271" y="2810074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4"/>
          <p:cNvSpPr/>
          <p:nvPr/>
        </p:nvSpPr>
        <p:spPr>
          <a:xfrm>
            <a:off x="6152643" y="2478148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agent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4"/>
          <p:cNvSpPr/>
          <p:nvPr/>
        </p:nvSpPr>
        <p:spPr>
          <a:xfrm>
            <a:off x="6152643" y="3049716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 driver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4"/>
          <p:cNvSpPr/>
          <p:nvPr/>
        </p:nvSpPr>
        <p:spPr>
          <a:xfrm>
            <a:off x="6152643" y="4340730"/>
            <a:ext cx="115470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NPU Device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44"/>
          <p:cNvCxnSpPr>
            <a:stCxn id="484" idx="0"/>
            <a:endCxn id="483" idx="2"/>
          </p:cNvCxnSpPr>
          <p:nvPr/>
        </p:nvCxnSpPr>
        <p:spPr>
          <a:xfrm rot="10800000">
            <a:off x="6729995" y="3345930"/>
            <a:ext cx="0" cy="9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6" name="Google Shape;486;p44"/>
          <p:cNvCxnSpPr>
            <a:stCxn id="483" idx="0"/>
            <a:endCxn id="482" idx="2"/>
          </p:cNvCxnSpPr>
          <p:nvPr/>
        </p:nvCxnSpPr>
        <p:spPr>
          <a:xfrm rot="10800000">
            <a:off x="6729995" y="2774316"/>
            <a:ext cx="0" cy="27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p44"/>
          <p:cNvCxnSpPr>
            <a:stCxn id="482" idx="0"/>
            <a:endCxn id="480" idx="0"/>
          </p:cNvCxnSpPr>
          <p:nvPr/>
        </p:nvCxnSpPr>
        <p:spPr>
          <a:xfrm rot="5400000" flipH="1">
            <a:off x="4993145" y="741298"/>
            <a:ext cx="54900" cy="3418800"/>
          </a:xfrm>
          <a:prstGeom prst="bentConnector3">
            <a:avLst>
              <a:gd name="adj1" fmla="val 51631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8" name="Google Shape;488;p44"/>
          <p:cNvSpPr/>
          <p:nvPr/>
        </p:nvSpPr>
        <p:spPr>
          <a:xfrm>
            <a:off x="3664318" y="1943550"/>
            <a:ext cx="79220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4"/>
          <p:cNvSpPr/>
          <p:nvPr/>
        </p:nvSpPr>
        <p:spPr>
          <a:xfrm>
            <a:off x="4456523" y="2091365"/>
            <a:ext cx="4154077" cy="1857558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44"/>
          <p:cNvGrpSpPr/>
          <p:nvPr/>
        </p:nvGrpSpPr>
        <p:grpSpPr>
          <a:xfrm>
            <a:off x="2014277" y="3227982"/>
            <a:ext cx="372961" cy="349578"/>
            <a:chOff x="5173663" y="2378076"/>
            <a:chExt cx="506412" cy="474662"/>
          </a:xfrm>
        </p:grpSpPr>
        <p:sp>
          <p:nvSpPr>
            <p:cNvPr id="491" name="Google Shape;491;p44"/>
            <p:cNvSpPr/>
            <p:nvPr/>
          </p:nvSpPr>
          <p:spPr>
            <a:xfrm>
              <a:off x="5384800" y="2378076"/>
              <a:ext cx="212725" cy="2127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25" y="24"/>
                  </a:moveTo>
                  <a:lnTo>
                    <a:pt x="125" y="24"/>
                  </a:lnTo>
                  <a:cubicBezTo>
                    <a:pt x="70" y="24"/>
                    <a:pt x="25" y="69"/>
                    <a:pt x="25" y="124"/>
                  </a:cubicBezTo>
                  <a:cubicBezTo>
                    <a:pt x="25" y="179"/>
                    <a:pt x="70" y="224"/>
                    <a:pt x="125" y="224"/>
                  </a:cubicBezTo>
                  <a:cubicBezTo>
                    <a:pt x="180" y="224"/>
                    <a:pt x="225" y="179"/>
                    <a:pt x="225" y="124"/>
                  </a:cubicBezTo>
                  <a:cubicBezTo>
                    <a:pt x="225" y="69"/>
                    <a:pt x="180" y="24"/>
                    <a:pt x="125" y="24"/>
                  </a:cubicBezTo>
                  <a:close/>
                  <a:moveTo>
                    <a:pt x="125" y="249"/>
                  </a:moveTo>
                  <a:lnTo>
                    <a:pt x="125" y="249"/>
                  </a:lnTo>
                  <a:cubicBezTo>
                    <a:pt x="56" y="249"/>
                    <a:pt x="0" y="193"/>
                    <a:pt x="0" y="124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49" y="56"/>
                    <a:pt x="249" y="124"/>
                  </a:cubicBezTo>
                  <a:cubicBezTo>
                    <a:pt x="249" y="193"/>
                    <a:pt x="194" y="249"/>
                    <a:pt x="125" y="249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5189538" y="2625726"/>
              <a:ext cx="200025" cy="142875"/>
            </a:xfrm>
            <a:custGeom>
              <a:avLst/>
              <a:gdLst/>
              <a:ahLst/>
              <a:cxnLst/>
              <a:rect l="l" t="t" r="r" b="b"/>
              <a:pathLst>
                <a:path w="235" h="167" extrusionOk="0">
                  <a:moveTo>
                    <a:pt x="19" y="147"/>
                  </a:moveTo>
                  <a:lnTo>
                    <a:pt x="19" y="147"/>
                  </a:lnTo>
                  <a:lnTo>
                    <a:pt x="215" y="147"/>
                  </a:lnTo>
                  <a:lnTo>
                    <a:pt x="215" y="19"/>
                  </a:lnTo>
                  <a:lnTo>
                    <a:pt x="19" y="19"/>
                  </a:lnTo>
                  <a:lnTo>
                    <a:pt x="19" y="147"/>
                  </a:lnTo>
                  <a:close/>
                  <a:moveTo>
                    <a:pt x="225" y="167"/>
                  </a:moveTo>
                  <a:lnTo>
                    <a:pt x="225" y="167"/>
                  </a:lnTo>
                  <a:lnTo>
                    <a:pt x="9" y="167"/>
                  </a:lnTo>
                  <a:cubicBezTo>
                    <a:pt x="4" y="167"/>
                    <a:pt x="0" y="163"/>
                    <a:pt x="0" y="157"/>
                  </a:cubicBezTo>
                  <a:lnTo>
                    <a:pt x="0" y="10"/>
                  </a:lnTo>
                  <a:cubicBezTo>
                    <a:pt x="0" y="4"/>
                    <a:pt x="4" y="0"/>
                    <a:pt x="9" y="0"/>
                  </a:cubicBezTo>
                  <a:lnTo>
                    <a:pt x="225" y="0"/>
                  </a:lnTo>
                  <a:cubicBezTo>
                    <a:pt x="230" y="0"/>
                    <a:pt x="235" y="4"/>
                    <a:pt x="235" y="10"/>
                  </a:cubicBezTo>
                  <a:lnTo>
                    <a:pt x="235" y="157"/>
                  </a:lnTo>
                  <a:cubicBezTo>
                    <a:pt x="235" y="163"/>
                    <a:pt x="230" y="167"/>
                    <a:pt x="225" y="167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5173663" y="2778126"/>
              <a:ext cx="231775" cy="28575"/>
            </a:xfrm>
            <a:custGeom>
              <a:avLst/>
              <a:gdLst/>
              <a:ahLst/>
              <a:cxnLst/>
              <a:rect l="l" t="t" r="r" b="b"/>
              <a:pathLst>
                <a:path w="272" h="34" extrusionOk="0">
                  <a:moveTo>
                    <a:pt x="244" y="0"/>
                  </a:moveTo>
                  <a:lnTo>
                    <a:pt x="244" y="0"/>
                  </a:lnTo>
                  <a:lnTo>
                    <a:pt x="19" y="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272" y="34"/>
                  </a:lnTo>
                  <a:lnTo>
                    <a:pt x="272" y="18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305425" y="2800351"/>
              <a:ext cx="206375" cy="41275"/>
            </a:xfrm>
            <a:custGeom>
              <a:avLst/>
              <a:gdLst/>
              <a:ahLst/>
              <a:cxnLst/>
              <a:rect l="l" t="t" r="r" b="b"/>
              <a:pathLst>
                <a:path w="241" h="48" extrusionOk="0">
                  <a:moveTo>
                    <a:pt x="241" y="48"/>
                  </a:moveTo>
                  <a:lnTo>
                    <a:pt x="241" y="48"/>
                  </a:lnTo>
                  <a:lnTo>
                    <a:pt x="12" y="48"/>
                  </a:lnTo>
                  <a:cubicBezTo>
                    <a:pt x="6" y="48"/>
                    <a:pt x="0" y="43"/>
                    <a:pt x="0" y="36"/>
                  </a:cubicBezTo>
                  <a:lnTo>
                    <a:pt x="0" y="0"/>
                  </a:lnTo>
                  <a:lnTo>
                    <a:pt x="25" y="0"/>
                  </a:lnTo>
                  <a:lnTo>
                    <a:pt x="25" y="24"/>
                  </a:lnTo>
                  <a:lnTo>
                    <a:pt x="241" y="24"/>
                  </a:lnTo>
                  <a:lnTo>
                    <a:pt x="241" y="48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324475" y="2584451"/>
              <a:ext cx="355600" cy="257175"/>
            </a:xfrm>
            <a:custGeom>
              <a:avLst/>
              <a:gdLst/>
              <a:ahLst/>
              <a:cxnLst/>
              <a:rect l="l" t="t" r="r" b="b"/>
              <a:pathLst>
                <a:path w="418" h="300" extrusionOk="0">
                  <a:moveTo>
                    <a:pt x="406" y="300"/>
                  </a:moveTo>
                  <a:lnTo>
                    <a:pt x="406" y="300"/>
                  </a:lnTo>
                  <a:lnTo>
                    <a:pt x="328" y="300"/>
                  </a:lnTo>
                  <a:lnTo>
                    <a:pt x="328" y="276"/>
                  </a:lnTo>
                  <a:lnTo>
                    <a:pt x="394" y="276"/>
                  </a:lnTo>
                  <a:lnTo>
                    <a:pt x="394" y="73"/>
                  </a:lnTo>
                  <a:cubicBezTo>
                    <a:pt x="375" y="61"/>
                    <a:pt x="335" y="38"/>
                    <a:pt x="317" y="29"/>
                  </a:cubicBezTo>
                  <a:lnTo>
                    <a:pt x="266" y="84"/>
                  </a:lnTo>
                  <a:cubicBezTo>
                    <a:pt x="262" y="89"/>
                    <a:pt x="255" y="89"/>
                    <a:pt x="249" y="86"/>
                  </a:cubicBezTo>
                  <a:lnTo>
                    <a:pt x="216" y="61"/>
                  </a:lnTo>
                  <a:lnTo>
                    <a:pt x="173" y="61"/>
                  </a:lnTo>
                  <a:lnTo>
                    <a:pt x="141" y="86"/>
                  </a:lnTo>
                  <a:cubicBezTo>
                    <a:pt x="136" y="90"/>
                    <a:pt x="128" y="90"/>
                    <a:pt x="124" y="85"/>
                  </a:cubicBezTo>
                  <a:lnTo>
                    <a:pt x="73" y="29"/>
                  </a:lnTo>
                  <a:lnTo>
                    <a:pt x="14" y="68"/>
                  </a:lnTo>
                  <a:lnTo>
                    <a:pt x="0" y="47"/>
                  </a:lnTo>
                  <a:lnTo>
                    <a:pt x="69" y="3"/>
                  </a:lnTo>
                  <a:cubicBezTo>
                    <a:pt x="74" y="0"/>
                    <a:pt x="80" y="1"/>
                    <a:pt x="85" y="5"/>
                  </a:cubicBezTo>
                  <a:lnTo>
                    <a:pt x="134" y="60"/>
                  </a:lnTo>
                  <a:lnTo>
                    <a:pt x="161" y="39"/>
                  </a:lnTo>
                  <a:cubicBezTo>
                    <a:pt x="163" y="37"/>
                    <a:pt x="166" y="36"/>
                    <a:pt x="168" y="36"/>
                  </a:cubicBezTo>
                  <a:lnTo>
                    <a:pt x="220" y="36"/>
                  </a:lnTo>
                  <a:cubicBezTo>
                    <a:pt x="223" y="36"/>
                    <a:pt x="225" y="37"/>
                    <a:pt x="227" y="39"/>
                  </a:cubicBezTo>
                  <a:lnTo>
                    <a:pt x="255" y="59"/>
                  </a:lnTo>
                  <a:lnTo>
                    <a:pt x="306" y="5"/>
                  </a:lnTo>
                  <a:cubicBezTo>
                    <a:pt x="309" y="1"/>
                    <a:pt x="316" y="0"/>
                    <a:pt x="321" y="3"/>
                  </a:cubicBezTo>
                  <a:cubicBezTo>
                    <a:pt x="323" y="4"/>
                    <a:pt x="393" y="42"/>
                    <a:pt x="413" y="57"/>
                  </a:cubicBezTo>
                  <a:cubicBezTo>
                    <a:pt x="417" y="59"/>
                    <a:pt x="418" y="63"/>
                    <a:pt x="418" y="67"/>
                  </a:cubicBezTo>
                  <a:lnTo>
                    <a:pt x="418" y="288"/>
                  </a:lnTo>
                  <a:cubicBezTo>
                    <a:pt x="418" y="295"/>
                    <a:pt x="413" y="300"/>
                    <a:pt x="406" y="30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5500688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2" extrusionOk="0">
                  <a:moveTo>
                    <a:pt x="25" y="52"/>
                  </a:moveTo>
                  <a:lnTo>
                    <a:pt x="25" y="52"/>
                  </a:ln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2"/>
                    <a:pt x="25" y="52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567363" y="2808288"/>
              <a:ext cx="42863" cy="44450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5" y="51"/>
                  </a:moveTo>
                  <a:lnTo>
                    <a:pt x="25" y="51"/>
                  </a:ln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5459413" y="2625726"/>
              <a:ext cx="63500" cy="152400"/>
            </a:xfrm>
            <a:custGeom>
              <a:avLst/>
              <a:gdLst/>
              <a:ahLst/>
              <a:cxnLst/>
              <a:rect l="l" t="t" r="r" b="b"/>
              <a:pathLst>
                <a:path w="75" h="177" extrusionOk="0">
                  <a:moveTo>
                    <a:pt x="6" y="0"/>
                  </a:moveTo>
                  <a:lnTo>
                    <a:pt x="6" y="0"/>
                  </a:lnTo>
                  <a:lnTo>
                    <a:pt x="16" y="36"/>
                  </a:lnTo>
                  <a:lnTo>
                    <a:pt x="0" y="137"/>
                  </a:lnTo>
                  <a:lnTo>
                    <a:pt x="39" y="177"/>
                  </a:lnTo>
                  <a:lnTo>
                    <a:pt x="75" y="137"/>
                  </a:lnTo>
                  <a:lnTo>
                    <a:pt x="56" y="37"/>
                  </a:lnTo>
                  <a:lnTo>
                    <a:pt x="64" y="0"/>
                  </a:lnTo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44"/>
          <p:cNvSpPr/>
          <p:nvPr/>
        </p:nvSpPr>
        <p:spPr>
          <a:xfrm>
            <a:off x="400050" y="3948923"/>
            <a:ext cx="3863599" cy="21544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 openstack boot server –-flavor ascend-flavor vm-with-ascend</a:t>
            </a:r>
            <a:endParaRPr sz="8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00" name="Google Shape;500;p44"/>
          <p:cNvCxnSpPr>
            <a:endCxn id="499" idx="0"/>
          </p:cNvCxnSpPr>
          <p:nvPr/>
        </p:nvCxnSpPr>
        <p:spPr>
          <a:xfrm>
            <a:off x="2200750" y="3574223"/>
            <a:ext cx="131100" cy="37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cxnSp>
        <p:nvCxnSpPr>
          <p:cNvPr id="501" name="Google Shape;501;p44"/>
          <p:cNvCxnSpPr>
            <a:endCxn id="481" idx="1"/>
          </p:cNvCxnSpPr>
          <p:nvPr/>
        </p:nvCxnSpPr>
        <p:spPr>
          <a:xfrm rot="-5400000">
            <a:off x="2224621" y="3319265"/>
            <a:ext cx="980700" cy="2586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502" name="Google Shape;502;p44"/>
          <p:cNvSpPr/>
          <p:nvPr/>
        </p:nvSpPr>
        <p:spPr>
          <a:xfrm>
            <a:off x="402303" y="3169266"/>
            <a:ext cx="162366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User requests vm with a flaovr</a:t>
            </a:r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2847518" y="3197857"/>
            <a:ext cx="933724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4582950" y="2815764"/>
            <a:ext cx="1208508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Nova-sch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4574506" y="3390837"/>
            <a:ext cx="1208508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Nova-cond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4582950" y="2365943"/>
            <a:ext cx="1208508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Nova-compute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44"/>
          <p:cNvCxnSpPr>
            <a:stCxn id="481" idx="3"/>
            <a:endCxn id="505" idx="1"/>
          </p:cNvCxnSpPr>
          <p:nvPr/>
        </p:nvCxnSpPr>
        <p:spPr>
          <a:xfrm>
            <a:off x="3777995" y="2958215"/>
            <a:ext cx="796500" cy="5808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44"/>
          <p:cNvCxnSpPr>
            <a:stCxn id="505" idx="0"/>
            <a:endCxn id="504" idx="2"/>
          </p:cNvCxnSpPr>
          <p:nvPr/>
        </p:nvCxnSpPr>
        <p:spPr>
          <a:xfrm rot="-5400000">
            <a:off x="5043610" y="3247287"/>
            <a:ext cx="278700" cy="8400"/>
          </a:xfrm>
          <a:prstGeom prst="curvedConnector3">
            <a:avLst>
              <a:gd name="adj1" fmla="val 50016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triangle" w="med" len="med"/>
            <a:tailEnd type="triangle" w="med" len="med"/>
          </a:ln>
        </p:spPr>
      </p:cxnSp>
      <p:cxnSp>
        <p:nvCxnSpPr>
          <p:cNvPr id="509" name="Google Shape;509;p44"/>
          <p:cNvCxnSpPr>
            <a:stCxn id="504" idx="1"/>
          </p:cNvCxnSpPr>
          <p:nvPr/>
        </p:nvCxnSpPr>
        <p:spPr>
          <a:xfrm rot="10800000">
            <a:off x="3778050" y="2578705"/>
            <a:ext cx="804900" cy="3852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triangle" w="med" len="med"/>
            <a:tailEnd type="triangle" w="med" len="med"/>
          </a:ln>
        </p:spPr>
      </p:cxnSp>
      <p:sp>
        <p:nvSpPr>
          <p:cNvPr id="510" name="Google Shape;510;p44"/>
          <p:cNvSpPr/>
          <p:nvPr/>
        </p:nvSpPr>
        <p:spPr>
          <a:xfrm>
            <a:off x="1837049" y="3607241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3887816" y="3189227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②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5160807" y="3089834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③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4081548" y="2530633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④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4" name="Google Shape;514;p44"/>
          <p:cNvCxnSpPr>
            <a:endCxn id="506" idx="3"/>
          </p:cNvCxnSpPr>
          <p:nvPr/>
        </p:nvCxnSpPr>
        <p:spPr>
          <a:xfrm rot="-5400000">
            <a:off x="5328708" y="2928234"/>
            <a:ext cx="876900" cy="48600"/>
          </a:xfrm>
          <a:prstGeom prst="curvedConnector4">
            <a:avLst>
              <a:gd name="adj1" fmla="val 22010"/>
              <a:gd name="adj2" fmla="val 570371"/>
            </a:avLst>
          </a:prstGeom>
          <a:noFill/>
          <a:ln w="952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</p:spPr>
      </p:cxnSp>
      <p:sp>
        <p:nvSpPr>
          <p:cNvPr id="515" name="Google Shape;515;p44"/>
          <p:cNvSpPr/>
          <p:nvPr/>
        </p:nvSpPr>
        <p:spPr>
          <a:xfrm>
            <a:off x="5763285" y="2247902"/>
            <a:ext cx="3642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⑤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Nova-Cyborg Integration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/>
              <a:t>The key flow of nova-cyborg interaction</a:t>
            </a:r>
            <a:endParaRPr/>
          </a:p>
        </p:txBody>
      </p:sp>
      <p:sp>
        <p:nvSpPr>
          <p:cNvPr id="522" name="Google Shape;522;p45"/>
          <p:cNvSpPr/>
          <p:nvPr/>
        </p:nvSpPr>
        <p:spPr>
          <a:xfrm>
            <a:off x="729450" y="1425072"/>
            <a:ext cx="1046010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5"/>
          <p:cNvSpPr/>
          <p:nvPr/>
        </p:nvSpPr>
        <p:spPr>
          <a:xfrm>
            <a:off x="2840190" y="1425072"/>
            <a:ext cx="1046010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Placement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5"/>
          <p:cNvSpPr/>
          <p:nvPr/>
        </p:nvSpPr>
        <p:spPr>
          <a:xfrm>
            <a:off x="4950930" y="1425072"/>
            <a:ext cx="1046010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Cyborg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5"/>
          <p:cNvSpPr/>
          <p:nvPr/>
        </p:nvSpPr>
        <p:spPr>
          <a:xfrm>
            <a:off x="7061670" y="1425072"/>
            <a:ext cx="1046010" cy="296282"/>
          </a:xfrm>
          <a:prstGeom prst="rect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Nova Compute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6" name="Google Shape;526;p45"/>
          <p:cNvGrpSpPr/>
          <p:nvPr/>
        </p:nvGrpSpPr>
        <p:grpSpPr>
          <a:xfrm>
            <a:off x="1249755" y="1721354"/>
            <a:ext cx="6334920" cy="3178306"/>
            <a:chOff x="1249755" y="1721354"/>
            <a:chExt cx="6334920" cy="3498346"/>
          </a:xfrm>
        </p:grpSpPr>
        <p:cxnSp>
          <p:nvCxnSpPr>
            <p:cNvPr id="527" name="Google Shape;527;p45"/>
            <p:cNvCxnSpPr>
              <a:stCxn id="522" idx="2"/>
            </p:cNvCxnSpPr>
            <p:nvPr/>
          </p:nvCxnSpPr>
          <p:spPr>
            <a:xfrm flipH="1">
              <a:off x="1249755" y="1721354"/>
              <a:ext cx="2700" cy="349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28" name="Google Shape;528;p45"/>
            <p:cNvCxnSpPr/>
            <p:nvPr/>
          </p:nvCxnSpPr>
          <p:spPr>
            <a:xfrm flipH="1">
              <a:off x="3360420" y="1721354"/>
              <a:ext cx="2775" cy="34983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29" name="Google Shape;529;p45"/>
            <p:cNvCxnSpPr/>
            <p:nvPr/>
          </p:nvCxnSpPr>
          <p:spPr>
            <a:xfrm flipH="1">
              <a:off x="5471160" y="1721354"/>
              <a:ext cx="2775" cy="34983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530" name="Google Shape;530;p45"/>
            <p:cNvCxnSpPr/>
            <p:nvPr/>
          </p:nvCxnSpPr>
          <p:spPr>
            <a:xfrm flipH="1">
              <a:off x="7581900" y="1721354"/>
              <a:ext cx="2775" cy="349834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531" name="Google Shape;531;p45"/>
          <p:cNvCxnSpPr/>
          <p:nvPr/>
        </p:nvCxnSpPr>
        <p:spPr>
          <a:xfrm>
            <a:off x="1266999" y="2016209"/>
            <a:ext cx="420416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32" name="Google Shape;532;p45"/>
          <p:cNvSpPr/>
          <p:nvPr/>
        </p:nvSpPr>
        <p:spPr>
          <a:xfrm>
            <a:off x="1807990" y="1791956"/>
            <a:ext cx="231666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GET /v2/device_profiles?name=mydp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Google Shape;533;p45"/>
          <p:cNvCxnSpPr/>
          <p:nvPr/>
        </p:nvCxnSpPr>
        <p:spPr>
          <a:xfrm rot="10800000" flipH="1">
            <a:off x="1266999" y="2374298"/>
            <a:ext cx="2102428" cy="1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4" name="Google Shape;534;p45"/>
          <p:cNvSpPr/>
          <p:nvPr/>
        </p:nvSpPr>
        <p:spPr>
          <a:xfrm>
            <a:off x="1156971" y="2522940"/>
            <a:ext cx="123142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Select a candidate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5" name="Google Shape;535;p45"/>
          <p:cNvGrpSpPr/>
          <p:nvPr/>
        </p:nvGrpSpPr>
        <p:grpSpPr>
          <a:xfrm>
            <a:off x="1259530" y="2778133"/>
            <a:ext cx="660560" cy="159247"/>
            <a:chOff x="1252061" y="3213259"/>
            <a:chExt cx="660560" cy="159247"/>
          </a:xfrm>
        </p:grpSpPr>
        <p:cxnSp>
          <p:nvCxnSpPr>
            <p:cNvPr id="536" name="Google Shape;536;p45"/>
            <p:cNvCxnSpPr/>
            <p:nvPr/>
          </p:nvCxnSpPr>
          <p:spPr>
            <a:xfrm>
              <a:off x="1259530" y="3215640"/>
              <a:ext cx="653090" cy="0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45"/>
            <p:cNvCxnSpPr/>
            <p:nvPr/>
          </p:nvCxnSpPr>
          <p:spPr>
            <a:xfrm>
              <a:off x="1252061" y="3368040"/>
              <a:ext cx="653090" cy="0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38" name="Google Shape;538;p45"/>
            <p:cNvCxnSpPr/>
            <p:nvPr/>
          </p:nvCxnSpPr>
          <p:spPr>
            <a:xfrm flipH="1">
              <a:off x="1909845" y="3213259"/>
              <a:ext cx="2776" cy="159247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39" name="Google Shape;539;p45"/>
          <p:cNvSpPr/>
          <p:nvPr/>
        </p:nvSpPr>
        <p:spPr>
          <a:xfrm>
            <a:off x="1450830" y="2123591"/>
            <a:ext cx="17427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GET /allocation_candidates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Google Shape;540;p45"/>
          <p:cNvCxnSpPr/>
          <p:nvPr/>
        </p:nvCxnSpPr>
        <p:spPr>
          <a:xfrm rot="10800000" flipH="1">
            <a:off x="1245125" y="3323799"/>
            <a:ext cx="6336775" cy="1"/>
          </a:xfrm>
          <a:prstGeom prst="straightConnector1">
            <a:avLst/>
          </a:prstGeom>
          <a:noFill/>
          <a:ln w="9525" cap="flat" cmpd="sng">
            <a:solidFill>
              <a:srgbClr val="56565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" name="Google Shape;541;p45"/>
          <p:cNvCxnSpPr/>
          <p:nvPr/>
        </p:nvCxnSpPr>
        <p:spPr>
          <a:xfrm>
            <a:off x="5471160" y="3649194"/>
            <a:ext cx="211074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2" name="Google Shape;542;p45"/>
          <p:cNvCxnSpPr/>
          <p:nvPr/>
        </p:nvCxnSpPr>
        <p:spPr>
          <a:xfrm>
            <a:off x="5471160" y="3938754"/>
            <a:ext cx="211074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3" name="Google Shape;543;p45"/>
          <p:cNvSpPr/>
          <p:nvPr/>
        </p:nvSpPr>
        <p:spPr>
          <a:xfrm>
            <a:off x="1245125" y="3077577"/>
            <a:ext cx="144462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Build and run instance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5"/>
          <p:cNvSpPr/>
          <p:nvPr/>
        </p:nvSpPr>
        <p:spPr>
          <a:xfrm>
            <a:off x="5713325" y="3341417"/>
            <a:ext cx="16305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zh-C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accelerator_request</a:t>
            </a: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5"/>
          <p:cNvSpPr/>
          <p:nvPr/>
        </p:nvSpPr>
        <p:spPr>
          <a:xfrm>
            <a:off x="5713325" y="3630976"/>
            <a:ext cx="167225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r>
              <a:rPr lang="zh-C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accelerator_request</a:t>
            </a:r>
            <a:endParaRPr sz="10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45"/>
          <p:cNvCxnSpPr/>
          <p:nvPr/>
        </p:nvCxnSpPr>
        <p:spPr>
          <a:xfrm>
            <a:off x="1266999" y="4075914"/>
            <a:ext cx="420416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547" name="Google Shape;547;p45"/>
          <p:cNvSpPr/>
          <p:nvPr/>
        </p:nvSpPr>
        <p:spPr>
          <a:xfrm>
            <a:off x="2388398" y="3824779"/>
            <a:ext cx="20521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POST /os-server-external-events</a:t>
            </a:r>
            <a:endParaRPr sz="1000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7511213" y="4026316"/>
            <a:ext cx="16161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Wait for event notification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45"/>
          <p:cNvGrpSpPr/>
          <p:nvPr/>
        </p:nvGrpSpPr>
        <p:grpSpPr>
          <a:xfrm>
            <a:off x="7613772" y="4281509"/>
            <a:ext cx="660560" cy="159247"/>
            <a:chOff x="1252061" y="3213259"/>
            <a:chExt cx="660560" cy="159247"/>
          </a:xfrm>
        </p:grpSpPr>
        <p:cxnSp>
          <p:nvCxnSpPr>
            <p:cNvPr id="550" name="Google Shape;550;p45"/>
            <p:cNvCxnSpPr/>
            <p:nvPr/>
          </p:nvCxnSpPr>
          <p:spPr>
            <a:xfrm>
              <a:off x="1259530" y="3215640"/>
              <a:ext cx="653090" cy="0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1" name="Google Shape;551;p45"/>
            <p:cNvCxnSpPr/>
            <p:nvPr/>
          </p:nvCxnSpPr>
          <p:spPr>
            <a:xfrm>
              <a:off x="1252061" y="3368040"/>
              <a:ext cx="653090" cy="0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triangle" w="med" len="med"/>
              <a:tailEnd type="none" w="sm" len="sm"/>
            </a:ln>
          </p:spPr>
        </p:cxnSp>
        <p:cxnSp>
          <p:nvCxnSpPr>
            <p:cNvPr id="552" name="Google Shape;552;p45"/>
            <p:cNvCxnSpPr/>
            <p:nvPr/>
          </p:nvCxnSpPr>
          <p:spPr>
            <a:xfrm flipH="1">
              <a:off x="1909845" y="3213259"/>
              <a:ext cx="2776" cy="159247"/>
            </a:xfrm>
            <a:prstGeom prst="straightConnector1">
              <a:avLst/>
            </a:prstGeom>
            <a:noFill/>
            <a:ln w="9525" cap="flat" cmpd="sng">
              <a:solidFill>
                <a:srgbClr val="565656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53" name="Google Shape;553;p45"/>
          <p:cNvSpPr/>
          <p:nvPr/>
        </p:nvSpPr>
        <p:spPr>
          <a:xfrm>
            <a:off x="5606302" y="4436290"/>
            <a:ext cx="18774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get accelerator_request?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instance=$uuid&amp;bind_state=resolved</a:t>
            </a:r>
            <a:endParaRPr sz="800" b="0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5"/>
          <p:cNvCxnSpPr/>
          <p:nvPr/>
        </p:nvCxnSpPr>
        <p:spPr>
          <a:xfrm>
            <a:off x="5471160" y="4764655"/>
            <a:ext cx="211074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Generic driver</a:t>
            </a: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729450" y="1434257"/>
            <a:ext cx="7835430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order to easy to add the support for the common accelerator, we propose to </a:t>
            </a:r>
            <a:r>
              <a:rPr lang="zh-CN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improve the generic driver </a:t>
            </a:r>
            <a:r>
              <a:rPr 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manage these devices.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zh-CN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https://github.com/openstack/cyborg/blob/master/cyborg/accelerator/drivers/generic_driver.py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6"/>
          <p:cNvSpPr/>
          <p:nvPr/>
        </p:nvSpPr>
        <p:spPr>
          <a:xfrm>
            <a:off x="5469090" y="2942362"/>
            <a:ext cx="354744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What we want to be done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zh-CN" sz="1000" b="0" i="0" u="none" strike="noStrike" cap="none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FPGADriver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GenericDriver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zh-CN" sz="1000" b="0" i="0" u="none" strike="noStrike" cap="none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GPUDriver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GenericDriver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0" i="0" u="none" strike="noStrike" cap="none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zh-CN" sz="1000" b="0" i="0" u="none" strike="noStrike" cap="none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NPUDRIVER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GenericDriver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zh-CN" sz="1000" b="0" i="0" u="none" strike="noStrike" cap="none">
                <a:solidFill>
                  <a:srgbClr val="6F42C1"/>
                </a:solidFill>
                <a:latin typeface="Courier New"/>
                <a:ea typeface="Courier New"/>
                <a:cs typeface="Courier New"/>
                <a:sym typeface="Courier New"/>
              </a:rPr>
              <a:t>FakeDRIVER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GenericDriver</a:t>
            </a:r>
            <a:r>
              <a:rPr lang="zh-CN" sz="1000" b="0" i="0" u="none" strike="noStrike" cap="none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00" b="0" i="0" u="none" strike="noStrike" cap="none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46"/>
          <p:cNvSpPr/>
          <p:nvPr/>
        </p:nvSpPr>
        <p:spPr>
          <a:xfrm>
            <a:off x="729450" y="2942362"/>
            <a:ext cx="424537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class GenericDriver(object):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# Discover a specified accelerator.</a:t>
            </a:r>
            <a:endParaRPr sz="1000" b="0" i="0" u="none" strike="noStrike" cap="none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def discover(self):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# Update the device firmware with specific image.</a:t>
            </a:r>
            <a:endParaRPr sz="1000" b="0" i="0" u="none" strike="noStrike" cap="none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def update(self, control_path, image_path)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# Collects device stats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0" i="0" u="none" strike="noStrike" cap="none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zh-CN" sz="1000" b="0" i="0" u="none" strike="noStrike" cap="none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def get_stats(self):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7"/>
          <p:cNvSpPr txBox="1">
            <a:spLocks noGrp="1"/>
          </p:cNvSpPr>
          <p:nvPr>
            <p:ph type="title"/>
          </p:nvPr>
        </p:nvSpPr>
        <p:spPr>
          <a:xfrm>
            <a:off x="729450" y="57162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zh-CN">
                <a:latin typeface="Quattrocento Sans"/>
                <a:ea typeface="Quattrocento Sans"/>
                <a:cs typeface="Quattrocento Sans"/>
                <a:sym typeface="Quattrocento Sans"/>
              </a:rPr>
              <a:t>Driver improve and support</a:t>
            </a:r>
            <a:endParaRPr/>
          </a:p>
        </p:txBody>
      </p:sp>
      <p:sp>
        <p:nvSpPr>
          <p:cNvPr id="568" name="Google Shape;568;p47"/>
          <p:cNvSpPr/>
          <p:nvPr/>
        </p:nvSpPr>
        <p:spPr>
          <a:xfrm>
            <a:off x="799574" y="1533942"/>
            <a:ext cx="2964273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FPGA Driver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Nvidia GPU Driver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（New）Huawei Ascend Driver</a:t>
            </a:r>
            <a:endParaRPr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（New）Intel Movidius Driver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761280" y="605375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New Era of Domain Specific Architecture</a:t>
            </a:r>
            <a:endParaRPr/>
          </a:p>
        </p:txBody>
      </p:sp>
      <p:grpSp>
        <p:nvGrpSpPr>
          <p:cNvPr id="144" name="Google Shape;144;p27"/>
          <p:cNvGrpSpPr/>
          <p:nvPr/>
        </p:nvGrpSpPr>
        <p:grpSpPr>
          <a:xfrm>
            <a:off x="797685" y="1449655"/>
            <a:ext cx="2318697" cy="3053765"/>
            <a:chOff x="431925" y="1304875"/>
            <a:chExt cx="2628925" cy="3416400"/>
          </a:xfrm>
        </p:grpSpPr>
        <p:sp>
          <p:nvSpPr>
            <p:cNvPr id="145" name="Google Shape;145;p2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872185" y="1449655"/>
            <a:ext cx="2200135" cy="41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>
                <a:solidFill>
                  <a:schemeClr val="lt1"/>
                </a:solidFill>
              </a:rPr>
              <a:t>NPU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874085" y="1995080"/>
            <a:ext cx="2186111" cy="249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zh-CN" sz="1600"/>
              <a:t>Neural network processors for machine learning</a:t>
            </a:r>
            <a:endParaRPr sz="1600"/>
          </a:p>
        </p:txBody>
      </p:sp>
      <p:grpSp>
        <p:nvGrpSpPr>
          <p:cNvPr id="149" name="Google Shape;149;p27"/>
          <p:cNvGrpSpPr/>
          <p:nvPr/>
        </p:nvGrpSpPr>
        <p:grpSpPr>
          <a:xfrm>
            <a:off x="3495710" y="1449655"/>
            <a:ext cx="2321850" cy="3053765"/>
            <a:chOff x="3320450" y="1304875"/>
            <a:chExt cx="2632500" cy="3416400"/>
          </a:xfrm>
        </p:grpSpPr>
        <p:sp>
          <p:nvSpPr>
            <p:cNvPr id="150" name="Google Shape;150;p2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564710" y="1449655"/>
            <a:ext cx="2200135" cy="41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>
                <a:solidFill>
                  <a:schemeClr val="lt1"/>
                </a:solidFill>
              </a:rPr>
              <a:t>GPU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572035" y="1995080"/>
            <a:ext cx="2186111" cy="249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zh-CN" sz="1600"/>
              <a:t>GPUs for graphics, virtual reality, ML</a:t>
            </a:r>
            <a:endParaRPr sz="1600"/>
          </a:p>
        </p:txBody>
      </p:sp>
      <p:grpSp>
        <p:nvGrpSpPr>
          <p:cNvPr id="154" name="Google Shape;154;p27"/>
          <p:cNvGrpSpPr/>
          <p:nvPr/>
        </p:nvGrpSpPr>
        <p:grpSpPr>
          <a:xfrm>
            <a:off x="6212550" y="1464895"/>
            <a:ext cx="2321850" cy="3053765"/>
            <a:chOff x="6212550" y="1304875"/>
            <a:chExt cx="2632500" cy="3416400"/>
          </a:xfrm>
        </p:grpSpPr>
        <p:sp>
          <p:nvSpPr>
            <p:cNvPr id="155" name="Google Shape;155;p2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27"/>
          <p:cNvSpPr txBox="1">
            <a:spLocks noGrp="1"/>
          </p:cNvSpPr>
          <p:nvPr>
            <p:ph type="body" idx="1"/>
          </p:nvPr>
        </p:nvSpPr>
        <p:spPr>
          <a:xfrm>
            <a:off x="6272475" y="1464895"/>
            <a:ext cx="2200135" cy="412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>
                <a:solidFill>
                  <a:schemeClr val="lt1"/>
                </a:solidFill>
              </a:rPr>
              <a:t>SmartNIC/FPGA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6286400" y="2010320"/>
            <a:ext cx="2186111" cy="249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zh-CN" sz="1600"/>
              <a:t>Programmable network switches and hardware</a:t>
            </a:r>
            <a:endParaRPr sz="1600"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9828" y="2976538"/>
            <a:ext cx="1853082" cy="1412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l="9813" r="10005"/>
          <a:stretch/>
        </p:blipFill>
        <p:spPr>
          <a:xfrm>
            <a:off x="3702441" y="2976537"/>
            <a:ext cx="1905212" cy="141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4673" y="3007265"/>
            <a:ext cx="1955737" cy="138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1184850" y="24575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How To Manage These DSAs For Cloud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 descr="Closeup from the side of a hand pushing a knob on an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zh-CN" sz="2400"/>
              <a:t>Cyborg is a general management framework for accelerators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zh-CN" sz="1400" i="1"/>
              <a:t>Proud OpenStack Official Project since 2017.09 (</a:t>
            </a:r>
            <a:r>
              <a:rPr lang="zh-CN" sz="1400" i="1" u="sng">
                <a:solidFill>
                  <a:schemeClr val="hlink"/>
                </a:solidFill>
                <a:hlinkClick r:id="rId4"/>
              </a:rPr>
              <a:t>https://github.com/openstack/cyborg</a:t>
            </a:r>
            <a:r>
              <a:rPr lang="zh-CN" sz="1400" i="1"/>
              <a:t> )</a:t>
            </a:r>
            <a:endParaRPr sz="1400" i="1"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185" y="1636500"/>
            <a:ext cx="3107825" cy="1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545300" y="24559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An Unbelievable Journey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(popularity)</a:t>
            </a:r>
            <a:endParaRPr/>
          </a:p>
        </p:txBody>
      </p:sp>
      <p:cxnSp>
        <p:nvCxnSpPr>
          <p:cNvPr id="184" name="Google Shape;184;p31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473" y="3061026"/>
            <a:ext cx="777275" cy="77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31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" name="Google Shape;187;p31"/>
          <p:cNvSpPr txBox="1"/>
          <p:nvPr/>
        </p:nvSpPr>
        <p:spPr>
          <a:xfrm>
            <a:off x="488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 .02- 2017.0</a:t>
            </a:r>
            <a:r>
              <a:rPr lang="zh-CN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(popularity)</a:t>
            </a:r>
            <a:endParaRPr/>
          </a:p>
        </p:txBody>
      </p:sp>
      <p:cxnSp>
        <p:nvCxnSpPr>
          <p:cNvPr id="193" name="Google Shape;193;p32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473" y="3061026"/>
            <a:ext cx="777275" cy="77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32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32"/>
          <p:cNvSpPr txBox="1"/>
          <p:nvPr/>
        </p:nvSpPr>
        <p:spPr>
          <a:xfrm>
            <a:off x="488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 .02- 2017.02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3398" y="2264326"/>
            <a:ext cx="777275" cy="7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6650" y="3086665"/>
            <a:ext cx="777275" cy="69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6389" y="3086673"/>
            <a:ext cx="731486" cy="69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2"/>
          <p:cNvCxnSpPr/>
          <p:nvPr/>
        </p:nvCxnSpPr>
        <p:spPr>
          <a:xfrm>
            <a:off x="37790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32"/>
          <p:cNvSpPr txBox="1"/>
          <p:nvPr/>
        </p:nvSpPr>
        <p:spPr>
          <a:xfrm>
            <a:off x="29268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 .02- 2017.09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>
            <a:spLocks noGrp="1"/>
          </p:cNvSpPr>
          <p:nvPr>
            <p:ph type="title"/>
          </p:nvPr>
        </p:nvSpPr>
        <p:spPr>
          <a:xfrm>
            <a:off x="514750" y="56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CN"/>
              <a:t>Cyborg’s growth (popularity)</a:t>
            </a:r>
            <a:endParaRPr/>
          </a:p>
        </p:txBody>
      </p:sp>
      <p:cxnSp>
        <p:nvCxnSpPr>
          <p:cNvPr id="207" name="Google Shape;207;p33"/>
          <p:cNvCxnSpPr/>
          <p:nvPr/>
        </p:nvCxnSpPr>
        <p:spPr>
          <a:xfrm>
            <a:off x="298725" y="4303375"/>
            <a:ext cx="8410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08" name="Google Shape;2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473" y="3061026"/>
            <a:ext cx="777275" cy="778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3"/>
          <p:cNvCxnSpPr/>
          <p:nvPr/>
        </p:nvCxnSpPr>
        <p:spPr>
          <a:xfrm>
            <a:off x="12644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33"/>
          <p:cNvSpPr txBox="1"/>
          <p:nvPr/>
        </p:nvSpPr>
        <p:spPr>
          <a:xfrm>
            <a:off x="4884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 .02- 2017.0</a:t>
            </a:r>
            <a:r>
              <a:rPr lang="zh-CN"/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43398" y="2264326"/>
            <a:ext cx="777275" cy="7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46650" y="3086665"/>
            <a:ext cx="777275" cy="69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6389" y="3086673"/>
            <a:ext cx="731486" cy="69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33"/>
          <p:cNvCxnSpPr/>
          <p:nvPr/>
        </p:nvCxnSpPr>
        <p:spPr>
          <a:xfrm>
            <a:off x="37790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33"/>
          <p:cNvSpPr txBox="1"/>
          <p:nvPr/>
        </p:nvSpPr>
        <p:spPr>
          <a:xfrm>
            <a:off x="29268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 .02- 2017.09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3"/>
          <p:cNvCxnSpPr/>
          <p:nvPr/>
        </p:nvCxnSpPr>
        <p:spPr>
          <a:xfrm>
            <a:off x="6750873" y="4119777"/>
            <a:ext cx="3300" cy="20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33"/>
          <p:cNvSpPr txBox="1"/>
          <p:nvPr/>
        </p:nvSpPr>
        <p:spPr>
          <a:xfrm>
            <a:off x="5898675" y="4356325"/>
            <a:ext cx="1893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 .09- 2019.06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15825" y="1437550"/>
            <a:ext cx="4181325" cy="20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Macintosh PowerPoint</Application>
  <PresentationFormat>全屏显示(16:9)</PresentationFormat>
  <Paragraphs>225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Arial</vt:lpstr>
      <vt:lpstr>Lato</vt:lpstr>
      <vt:lpstr>Raleway</vt:lpstr>
      <vt:lpstr>Quattrocento Sans</vt:lpstr>
      <vt:lpstr>Courier New</vt:lpstr>
      <vt:lpstr>Simple Light</vt:lpstr>
      <vt:lpstr>Streamline</vt:lpstr>
      <vt:lpstr>OpenStack Cyborg Work Update</vt:lpstr>
      <vt:lpstr>Agenda</vt:lpstr>
      <vt:lpstr>New Era of Domain Specific Architecture</vt:lpstr>
      <vt:lpstr>How To Manage These DSAs For Cloud ?</vt:lpstr>
      <vt:lpstr>PowerPoint 演示文稿</vt:lpstr>
      <vt:lpstr>An Unbelievable Journey</vt:lpstr>
      <vt:lpstr>Cyborg’s growth (popularity)</vt:lpstr>
      <vt:lpstr>Cyborg’s growth (popularity)</vt:lpstr>
      <vt:lpstr>Cyborg’s growth (popularity)</vt:lpstr>
      <vt:lpstr>Cyborg’s growth (Diversity)</vt:lpstr>
      <vt:lpstr>Cyborg’s growth (Maturity)</vt:lpstr>
      <vt:lpstr>Cyborg’s growth (Arch Evolution)</vt:lpstr>
      <vt:lpstr>Cyborg arch overview</vt:lpstr>
      <vt:lpstr>Abstract Device Model</vt:lpstr>
      <vt:lpstr>Devices discover</vt:lpstr>
      <vt:lpstr>The mainly work in 2019 (Train Release)</vt:lpstr>
      <vt:lpstr>Nova-Cyborg Integration </vt:lpstr>
      <vt:lpstr>Nova-Cyborg Integration </vt:lpstr>
      <vt:lpstr>Nova-Cyborg Integration </vt:lpstr>
      <vt:lpstr>Nova-Cyborg Integration </vt:lpstr>
      <vt:lpstr>The key flow of nova-cyborg interaction</vt:lpstr>
      <vt:lpstr>Generic driver</vt:lpstr>
      <vt:lpstr>Driver improve and support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OpenStack Cyborg Work Update</dc:title>
  <cp:lastModifiedBy>Microsoft Office 用户</cp:lastModifiedBy>
  <cp:revision>1</cp:revision>
  <dcterms:modified xsi:type="dcterms:W3CDTF">2019-06-23T01:29:55Z</dcterms:modified>
</cp:coreProperties>
</file>